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5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7D2DADD-7D1F-4881-9025-4B18FB1AFB39}" v="7" dt="2022-08-16T16:50:25.53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92" autoAdjust="0"/>
    <p:restoredTop sz="96794" autoAdjust="0"/>
  </p:normalViewPr>
  <p:slideViewPr>
    <p:cSldViewPr snapToGrid="0">
      <p:cViewPr>
        <p:scale>
          <a:sx n="117" d="100"/>
          <a:sy n="117" d="100"/>
        </p:scale>
        <p:origin x="34" y="3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ma Wantier" userId="2264f569ac4725fd" providerId="LiveId" clId="{77D2DADD-7D1F-4881-9025-4B18FB1AFB39}"/>
    <pc:docChg chg="modSld modNotesMaster">
      <pc:chgData name="Emma Wantier" userId="2264f569ac4725fd" providerId="LiveId" clId="{77D2DADD-7D1F-4881-9025-4B18FB1AFB39}" dt="2022-08-16T16:50:25.530" v="5" actId="20578"/>
      <pc:docMkLst>
        <pc:docMk/>
      </pc:docMkLst>
      <pc:sldChg chg="modSp">
        <pc:chgData name="Emma Wantier" userId="2264f569ac4725fd" providerId="LiveId" clId="{77D2DADD-7D1F-4881-9025-4B18FB1AFB39}" dt="2022-08-16T16:49:41.809" v="2" actId="20578"/>
        <pc:sldMkLst>
          <pc:docMk/>
          <pc:sldMk cId="1671640705" sldId="266"/>
        </pc:sldMkLst>
        <pc:spChg chg="mod">
          <ac:chgData name="Emma Wantier" userId="2264f569ac4725fd" providerId="LiveId" clId="{77D2DADD-7D1F-4881-9025-4B18FB1AFB39}" dt="2022-08-16T16:49:41.809" v="2" actId="20578"/>
          <ac:spMkLst>
            <pc:docMk/>
            <pc:sldMk cId="1671640705" sldId="266"/>
            <ac:spMk id="5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5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5378E4-D5A2-40EE-93BF-DE5AA7FA6F1B}" type="datetimeFigureOut">
              <a:rPr lang="en-US" smtClean="0"/>
              <a:t>8/15/2022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1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5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5" y="8685215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9442D0-73B3-4E58-A614-3F03965A9A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0641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66D6B8-F8F5-4BE9-8C0D-D744C91D42D8}" type="datetime1">
              <a:rPr lang="en-US" smtClean="0"/>
              <a:t>8/15/2022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4028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498781" y="365125"/>
            <a:ext cx="534749" cy="365125"/>
          </a:xfrm>
        </p:spPr>
        <p:txBody>
          <a:bodyPr/>
          <a:lstStyle/>
          <a:p>
            <a:fld id="{DB59A613-1AD6-4784-BB09-D4BA388E33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601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F9610-AF91-4E12-96B7-8F88EE88CBE8}" type="datetime1">
              <a:rPr lang="en-US" smtClean="0"/>
              <a:t>8/15/2022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61487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247D8-8996-4FAD-B758-3355F40E6AE5}" type="datetime1">
              <a:rPr lang="en-US" smtClean="0"/>
              <a:t>8/15/2022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7492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155AE1-9532-4AF4-A73B-DDC6EC6081FF}" type="datetime1">
              <a:rPr lang="en-US" smtClean="0"/>
              <a:t>8/15/2022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39928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2C1DF-6742-4D4B-9306-45AE5E4BE6ED}" type="datetime1">
              <a:rPr lang="en-US" smtClean="0"/>
              <a:t>8/15/2022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9221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89E6A-7714-49EB-BF9D-5063CE9BB6DE}" type="datetime1">
              <a:rPr lang="en-US" smtClean="0"/>
              <a:t>8/15/2022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8824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5A01FC-41E1-432C-A74F-A90864DC5C55}" type="datetime1">
              <a:rPr lang="en-US" smtClean="0"/>
              <a:t>8/15/2022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1419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98866-96F9-47D4-B6F5-07C2975117AA}" type="datetime1">
              <a:rPr lang="en-US" smtClean="0"/>
              <a:t>8/15/2022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49845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6FB86-57D0-4B24-8A24-2D0E609A502E}" type="datetime1">
              <a:rPr lang="en-US" smtClean="0"/>
              <a:t>8/15/2022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44754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584E5-48D0-481D-90A4-E25138EC73F3}" type="datetime1">
              <a:rPr lang="en-US" smtClean="0"/>
              <a:t>8/15/2022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94603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844511-737C-42DB-BACD-D917577DFD56}" type="datetime1">
              <a:rPr lang="en-US" smtClean="0"/>
              <a:t>8/15/2022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9A613-1AD6-4784-BB09-D4BA388E33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3770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wmf"/><Relationship Id="rId4" Type="http://schemas.openxmlformats.org/officeDocument/2006/relationships/oleObject" Target="../embeddings/oleObject2.bin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10497" y="2626822"/>
            <a:ext cx="9144000" cy="1064029"/>
          </a:xfrm>
        </p:spPr>
        <p:txBody>
          <a:bodyPr>
            <a:normAutofit/>
          </a:bodyPr>
          <a:lstStyle/>
          <a:p>
            <a:r>
              <a:rPr lang="en-US" dirty="0"/>
              <a:t>Solutions Homework 1</a:t>
            </a:r>
          </a:p>
        </p:txBody>
      </p:sp>
    </p:spTree>
    <p:extLst>
      <p:ext uri="{BB962C8B-B14F-4D97-AF65-F5344CB8AC3E}">
        <p14:creationId xmlns:p14="http://schemas.microsoft.com/office/powerpoint/2010/main" val="23207868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err="1"/>
              <a:t>Exercise</a:t>
            </a:r>
            <a:r>
              <a:rPr lang="nl-NL" dirty="0"/>
              <a:t> 1: </a:t>
            </a:r>
            <a:r>
              <a:rPr lang="nl-NL" dirty="0" err="1"/>
              <a:t>AoN</a:t>
            </a:r>
            <a:r>
              <a:rPr lang="nl-NL" dirty="0"/>
              <a:t> </a:t>
            </a:r>
            <a:r>
              <a:rPr lang="nl-NL" dirty="0" err="1"/>
              <a:t>representation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2</a:t>
            </a:fld>
            <a:endParaRPr lang="en-US" dirty="0"/>
          </a:p>
        </p:txBody>
      </p:sp>
      <p:sp>
        <p:nvSpPr>
          <p:cNvPr id="5" name="Oval 5"/>
          <p:cNvSpPr>
            <a:spLocks noChangeArrowheads="1"/>
          </p:cNvSpPr>
          <p:nvPr/>
        </p:nvSpPr>
        <p:spPr bwMode="auto">
          <a:xfrm>
            <a:off x="2475460" y="1476376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a</a:t>
            </a:r>
            <a:endParaRPr lang="en-US" sz="1400"/>
          </a:p>
        </p:txBody>
      </p:sp>
      <p:sp>
        <p:nvSpPr>
          <p:cNvPr id="6" name="Oval 10"/>
          <p:cNvSpPr>
            <a:spLocks noChangeArrowheads="1"/>
          </p:cNvSpPr>
          <p:nvPr/>
        </p:nvSpPr>
        <p:spPr bwMode="auto">
          <a:xfrm>
            <a:off x="4939260" y="6289676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c</a:t>
            </a:r>
            <a:endParaRPr lang="en-US" sz="1400"/>
          </a:p>
        </p:txBody>
      </p:sp>
      <p:sp>
        <p:nvSpPr>
          <p:cNvPr id="7" name="Oval 11"/>
          <p:cNvSpPr>
            <a:spLocks noChangeArrowheads="1"/>
          </p:cNvSpPr>
          <p:nvPr/>
        </p:nvSpPr>
        <p:spPr bwMode="auto">
          <a:xfrm>
            <a:off x="2475460" y="3792538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b</a:t>
            </a:r>
            <a:endParaRPr lang="en-US" sz="1400"/>
          </a:p>
        </p:txBody>
      </p:sp>
      <p:sp>
        <p:nvSpPr>
          <p:cNvPr id="8" name="Oval 12"/>
          <p:cNvSpPr>
            <a:spLocks noChangeArrowheads="1"/>
          </p:cNvSpPr>
          <p:nvPr/>
        </p:nvSpPr>
        <p:spPr bwMode="auto">
          <a:xfrm>
            <a:off x="4939260" y="2676526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d</a:t>
            </a:r>
            <a:endParaRPr lang="en-US" sz="1400"/>
          </a:p>
        </p:txBody>
      </p:sp>
      <p:sp>
        <p:nvSpPr>
          <p:cNvPr id="9" name="Oval 13"/>
          <p:cNvSpPr>
            <a:spLocks noChangeArrowheads="1"/>
          </p:cNvSpPr>
          <p:nvPr/>
        </p:nvSpPr>
        <p:spPr bwMode="auto">
          <a:xfrm>
            <a:off x="8023773" y="2633663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h</a:t>
            </a:r>
            <a:endParaRPr lang="en-US" sz="1400"/>
          </a:p>
        </p:txBody>
      </p:sp>
      <p:cxnSp>
        <p:nvCxnSpPr>
          <p:cNvPr id="10" name="Straight Arrow Connector 7"/>
          <p:cNvCxnSpPr>
            <a:cxnSpLocks noChangeShapeType="1"/>
            <a:stCxn id="5" idx="6"/>
            <a:endCxn id="15" idx="2"/>
          </p:cNvCxnSpPr>
          <p:nvPr/>
        </p:nvCxnSpPr>
        <p:spPr bwMode="auto">
          <a:xfrm>
            <a:off x="2919960" y="1690688"/>
            <a:ext cx="5103813" cy="0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1" name="Straight Arrow Connector 19"/>
          <p:cNvCxnSpPr>
            <a:cxnSpLocks noChangeShapeType="1"/>
            <a:stCxn id="13" idx="6"/>
            <a:endCxn id="21" idx="2"/>
          </p:cNvCxnSpPr>
          <p:nvPr/>
        </p:nvCxnSpPr>
        <p:spPr bwMode="auto">
          <a:xfrm flipV="1">
            <a:off x="5383760" y="4570413"/>
            <a:ext cx="2640013" cy="563563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2" name="Straight Arrow Connector 30"/>
          <p:cNvCxnSpPr>
            <a:cxnSpLocks noChangeShapeType="1"/>
            <a:stCxn id="7" idx="6"/>
            <a:endCxn id="14" idx="2"/>
          </p:cNvCxnSpPr>
          <p:nvPr/>
        </p:nvCxnSpPr>
        <p:spPr bwMode="auto">
          <a:xfrm>
            <a:off x="2919960" y="4006851"/>
            <a:ext cx="2019300" cy="0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13" name="Oval 13"/>
          <p:cNvSpPr>
            <a:spLocks noChangeArrowheads="1"/>
          </p:cNvSpPr>
          <p:nvPr/>
        </p:nvSpPr>
        <p:spPr bwMode="auto">
          <a:xfrm>
            <a:off x="4939260" y="4919663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e</a:t>
            </a:r>
            <a:endParaRPr lang="en-US" sz="1400"/>
          </a:p>
        </p:txBody>
      </p:sp>
      <p:sp>
        <p:nvSpPr>
          <p:cNvPr id="14" name="Oval 13"/>
          <p:cNvSpPr>
            <a:spLocks noChangeArrowheads="1"/>
          </p:cNvSpPr>
          <p:nvPr/>
        </p:nvSpPr>
        <p:spPr bwMode="auto">
          <a:xfrm>
            <a:off x="4939260" y="3792538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f</a:t>
            </a:r>
            <a:endParaRPr lang="en-US" sz="1400"/>
          </a:p>
        </p:txBody>
      </p:sp>
      <p:sp>
        <p:nvSpPr>
          <p:cNvPr id="15" name="Oval 14"/>
          <p:cNvSpPr>
            <a:spLocks noChangeArrowheads="1"/>
          </p:cNvSpPr>
          <p:nvPr/>
        </p:nvSpPr>
        <p:spPr bwMode="auto">
          <a:xfrm>
            <a:off x="8023773" y="1476376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g</a:t>
            </a:r>
            <a:endParaRPr lang="en-US" sz="1400"/>
          </a:p>
        </p:txBody>
      </p:sp>
      <p:cxnSp>
        <p:nvCxnSpPr>
          <p:cNvPr id="16" name="Straight Arrow Connector 19"/>
          <p:cNvCxnSpPr>
            <a:cxnSpLocks noChangeShapeType="1"/>
            <a:stCxn id="6" idx="6"/>
            <a:endCxn id="20" idx="2"/>
          </p:cNvCxnSpPr>
          <p:nvPr/>
        </p:nvCxnSpPr>
        <p:spPr bwMode="auto">
          <a:xfrm flipV="1">
            <a:off x="5383760" y="5727701"/>
            <a:ext cx="2640013" cy="776287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7" name="Straight Arrow Connector 19"/>
          <p:cNvCxnSpPr>
            <a:cxnSpLocks noChangeShapeType="1"/>
            <a:stCxn id="8" idx="7"/>
            <a:endCxn id="15" idx="3"/>
          </p:cNvCxnSpPr>
          <p:nvPr/>
        </p:nvCxnSpPr>
        <p:spPr bwMode="auto">
          <a:xfrm flipV="1">
            <a:off x="5318673" y="1841501"/>
            <a:ext cx="2770187" cy="898525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8" name="Straight Arrow Connector 19"/>
          <p:cNvCxnSpPr>
            <a:cxnSpLocks noChangeShapeType="1"/>
            <a:stCxn id="7" idx="7"/>
            <a:endCxn id="8" idx="2"/>
          </p:cNvCxnSpPr>
          <p:nvPr/>
        </p:nvCxnSpPr>
        <p:spPr bwMode="auto">
          <a:xfrm flipV="1">
            <a:off x="2854873" y="2890838"/>
            <a:ext cx="2084387" cy="965200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9" name="Straight Arrow Connector 19"/>
          <p:cNvCxnSpPr>
            <a:cxnSpLocks noChangeShapeType="1"/>
            <a:stCxn id="7" idx="5"/>
            <a:endCxn id="13" idx="2"/>
          </p:cNvCxnSpPr>
          <p:nvPr/>
        </p:nvCxnSpPr>
        <p:spPr bwMode="auto">
          <a:xfrm>
            <a:off x="2854873" y="4157663"/>
            <a:ext cx="2084387" cy="976313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20" name="Oval 13"/>
          <p:cNvSpPr>
            <a:spLocks noChangeArrowheads="1"/>
          </p:cNvSpPr>
          <p:nvPr/>
        </p:nvSpPr>
        <p:spPr bwMode="auto">
          <a:xfrm>
            <a:off x="8023773" y="5513388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j</a:t>
            </a:r>
            <a:endParaRPr lang="en-US" sz="1400"/>
          </a:p>
        </p:txBody>
      </p:sp>
      <p:sp>
        <p:nvSpPr>
          <p:cNvPr id="21" name="Oval 13"/>
          <p:cNvSpPr>
            <a:spLocks noChangeArrowheads="1"/>
          </p:cNvSpPr>
          <p:nvPr/>
        </p:nvSpPr>
        <p:spPr bwMode="auto">
          <a:xfrm>
            <a:off x="8023773" y="4356101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i</a:t>
            </a:r>
            <a:endParaRPr lang="en-US" sz="1400"/>
          </a:p>
        </p:txBody>
      </p:sp>
      <p:cxnSp>
        <p:nvCxnSpPr>
          <p:cNvPr id="22" name="Straight Arrow Connector 19"/>
          <p:cNvCxnSpPr>
            <a:cxnSpLocks noChangeShapeType="1"/>
            <a:stCxn id="6" idx="7"/>
            <a:endCxn id="21" idx="3"/>
          </p:cNvCxnSpPr>
          <p:nvPr/>
        </p:nvCxnSpPr>
        <p:spPr bwMode="auto">
          <a:xfrm flipV="1">
            <a:off x="5318673" y="4721226"/>
            <a:ext cx="2770187" cy="1631950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3" name="Straight Arrow Connector 19"/>
          <p:cNvCxnSpPr>
            <a:cxnSpLocks noChangeShapeType="1"/>
            <a:stCxn id="6" idx="0"/>
            <a:endCxn id="9" idx="4"/>
          </p:cNvCxnSpPr>
          <p:nvPr/>
        </p:nvCxnSpPr>
        <p:spPr bwMode="auto">
          <a:xfrm flipV="1">
            <a:off x="5161510" y="3062288"/>
            <a:ext cx="3084513" cy="3227388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4" name="Straight Arrow Connector 19"/>
          <p:cNvCxnSpPr>
            <a:cxnSpLocks noChangeShapeType="1"/>
            <a:stCxn id="13" idx="7"/>
            <a:endCxn id="9" idx="3"/>
          </p:cNvCxnSpPr>
          <p:nvPr/>
        </p:nvCxnSpPr>
        <p:spPr bwMode="auto">
          <a:xfrm flipV="1">
            <a:off x="5318673" y="2998788"/>
            <a:ext cx="2770187" cy="1984375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5" name="Straight Arrow Connector 19"/>
          <p:cNvCxnSpPr>
            <a:cxnSpLocks noChangeShapeType="1"/>
            <a:stCxn id="13" idx="5"/>
            <a:endCxn id="20" idx="1"/>
          </p:cNvCxnSpPr>
          <p:nvPr/>
        </p:nvCxnSpPr>
        <p:spPr bwMode="auto">
          <a:xfrm>
            <a:off x="5318673" y="5284788"/>
            <a:ext cx="2770187" cy="292100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6" name="Straight Arrow Connector 19"/>
          <p:cNvCxnSpPr>
            <a:cxnSpLocks noChangeShapeType="1"/>
            <a:stCxn id="13" idx="0"/>
            <a:endCxn id="15" idx="4"/>
          </p:cNvCxnSpPr>
          <p:nvPr/>
        </p:nvCxnSpPr>
        <p:spPr bwMode="auto">
          <a:xfrm flipV="1">
            <a:off x="5161510" y="1905001"/>
            <a:ext cx="3084513" cy="3014662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7" name="Straight Arrow Connector 19"/>
          <p:cNvCxnSpPr>
            <a:cxnSpLocks noChangeShapeType="1"/>
            <a:stCxn id="14" idx="5"/>
            <a:endCxn id="21" idx="1"/>
          </p:cNvCxnSpPr>
          <p:nvPr/>
        </p:nvCxnSpPr>
        <p:spPr bwMode="auto">
          <a:xfrm>
            <a:off x="5318673" y="4157663"/>
            <a:ext cx="2770187" cy="261938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8" name="Straight Arrow Connector 19"/>
          <p:cNvCxnSpPr>
            <a:cxnSpLocks noChangeShapeType="1"/>
            <a:stCxn id="8" idx="5"/>
            <a:endCxn id="21" idx="0"/>
          </p:cNvCxnSpPr>
          <p:nvPr/>
        </p:nvCxnSpPr>
        <p:spPr bwMode="auto">
          <a:xfrm>
            <a:off x="5318673" y="3041651"/>
            <a:ext cx="2927350" cy="1314450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9" name="Straight Arrow Connector 19"/>
          <p:cNvCxnSpPr>
            <a:cxnSpLocks noChangeShapeType="1"/>
            <a:stCxn id="14" idx="7"/>
            <a:endCxn id="9" idx="2"/>
          </p:cNvCxnSpPr>
          <p:nvPr/>
        </p:nvCxnSpPr>
        <p:spPr bwMode="auto">
          <a:xfrm flipV="1">
            <a:off x="5318673" y="2847976"/>
            <a:ext cx="2705100" cy="1008062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30" name="Straight Arrow Connector 19"/>
          <p:cNvCxnSpPr>
            <a:cxnSpLocks noChangeShapeType="1"/>
            <a:stCxn id="8" idx="6"/>
            <a:endCxn id="9" idx="1"/>
          </p:cNvCxnSpPr>
          <p:nvPr/>
        </p:nvCxnSpPr>
        <p:spPr bwMode="auto">
          <a:xfrm flipV="1">
            <a:off x="5383760" y="2697163"/>
            <a:ext cx="2705100" cy="193675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31" name="TextBox 2"/>
          <p:cNvSpPr txBox="1">
            <a:spLocks noChangeArrowheads="1"/>
          </p:cNvSpPr>
          <p:nvPr/>
        </p:nvSpPr>
        <p:spPr bwMode="auto">
          <a:xfrm>
            <a:off x="2499273" y="1244601"/>
            <a:ext cx="3841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17</a:t>
            </a:r>
            <a:endParaRPr lang="en-US" sz="1400"/>
          </a:p>
        </p:txBody>
      </p:sp>
      <p:sp>
        <p:nvSpPr>
          <p:cNvPr id="32" name="TextBox 31"/>
          <p:cNvSpPr txBox="1">
            <a:spLocks noChangeArrowheads="1"/>
          </p:cNvSpPr>
          <p:nvPr/>
        </p:nvSpPr>
        <p:spPr bwMode="auto">
          <a:xfrm>
            <a:off x="2535785" y="3562351"/>
            <a:ext cx="2841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3</a:t>
            </a:r>
            <a:endParaRPr lang="en-US" sz="1400"/>
          </a:p>
        </p:txBody>
      </p:sp>
      <p:sp>
        <p:nvSpPr>
          <p:cNvPr id="33" name="TextBox 32"/>
          <p:cNvSpPr txBox="1">
            <a:spLocks noChangeArrowheads="1"/>
          </p:cNvSpPr>
          <p:nvPr/>
        </p:nvSpPr>
        <p:spPr bwMode="auto">
          <a:xfrm>
            <a:off x="4777335" y="6059488"/>
            <a:ext cx="3841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20</a:t>
            </a:r>
            <a:endParaRPr lang="en-US" sz="1400"/>
          </a:p>
        </p:txBody>
      </p:sp>
      <p:sp>
        <p:nvSpPr>
          <p:cNvPr id="34" name="TextBox 33"/>
          <p:cNvSpPr txBox="1">
            <a:spLocks noChangeArrowheads="1"/>
          </p:cNvSpPr>
          <p:nvPr/>
        </p:nvSpPr>
        <p:spPr bwMode="auto">
          <a:xfrm>
            <a:off x="4942435" y="2432051"/>
            <a:ext cx="3698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11</a:t>
            </a:r>
            <a:endParaRPr lang="en-US" sz="1400"/>
          </a:p>
        </p:txBody>
      </p:sp>
      <p:sp>
        <p:nvSpPr>
          <p:cNvPr id="35" name="TextBox 34"/>
          <p:cNvSpPr txBox="1">
            <a:spLocks noChangeArrowheads="1"/>
          </p:cNvSpPr>
          <p:nvPr/>
        </p:nvSpPr>
        <p:spPr bwMode="auto">
          <a:xfrm>
            <a:off x="4944023" y="4692651"/>
            <a:ext cx="2841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2</a:t>
            </a:r>
            <a:endParaRPr lang="en-US" sz="1400"/>
          </a:p>
        </p:txBody>
      </p:sp>
      <p:sp>
        <p:nvSpPr>
          <p:cNvPr id="36" name="TextBox 35"/>
          <p:cNvSpPr txBox="1">
            <a:spLocks noChangeArrowheads="1"/>
          </p:cNvSpPr>
          <p:nvPr/>
        </p:nvSpPr>
        <p:spPr bwMode="auto">
          <a:xfrm>
            <a:off x="4958310" y="3544888"/>
            <a:ext cx="3841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12</a:t>
            </a:r>
            <a:endParaRPr lang="en-US" sz="1400"/>
          </a:p>
        </p:txBody>
      </p:sp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8088860" y="1239838"/>
            <a:ext cx="2841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7</a:t>
            </a:r>
            <a:endParaRPr lang="en-US" sz="1400"/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8088860" y="2393951"/>
            <a:ext cx="2841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2</a:t>
            </a:r>
            <a:endParaRPr lang="en-US" sz="1400"/>
          </a:p>
        </p:txBody>
      </p:sp>
      <p:sp>
        <p:nvSpPr>
          <p:cNvPr id="39" name="TextBox 38"/>
          <p:cNvSpPr txBox="1">
            <a:spLocks noChangeArrowheads="1"/>
          </p:cNvSpPr>
          <p:nvPr/>
        </p:nvSpPr>
        <p:spPr bwMode="auto">
          <a:xfrm>
            <a:off x="8228560" y="4135438"/>
            <a:ext cx="382588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10</a:t>
            </a:r>
            <a:endParaRPr lang="en-US" sz="1400"/>
          </a:p>
        </p:txBody>
      </p:sp>
      <p:sp>
        <p:nvSpPr>
          <p:cNvPr id="40" name="TextBox 39"/>
          <p:cNvSpPr txBox="1">
            <a:spLocks noChangeArrowheads="1"/>
          </p:cNvSpPr>
          <p:nvPr/>
        </p:nvSpPr>
        <p:spPr bwMode="auto">
          <a:xfrm>
            <a:off x="8088860" y="5286376"/>
            <a:ext cx="2841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6</a:t>
            </a:r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38265493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AoN</a:t>
            </a:r>
            <a:r>
              <a:rPr lang="nl-BE" dirty="0"/>
              <a:t>: Time analysis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3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0537884"/>
              </p:ext>
            </p:extLst>
          </p:nvPr>
        </p:nvGraphicFramePr>
        <p:xfrm>
          <a:off x="2089266" y="1690688"/>
          <a:ext cx="6095997" cy="40798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73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87097288"/>
                    </a:ext>
                  </a:extLst>
                </a:gridCol>
              </a:tblGrid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Act.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ES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EF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LS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LF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TS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FS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SS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IS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A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17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6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23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6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6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B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3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5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8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5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5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C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20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20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D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3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14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9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6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3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1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-2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E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3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5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18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15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12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10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7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F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3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15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8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5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5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G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17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24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23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30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6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6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H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22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28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30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8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8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8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8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I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20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30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20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30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J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26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24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30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4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4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4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4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6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19994875"/>
              </p:ext>
            </p:extLst>
          </p:nvPr>
        </p:nvGraphicFramePr>
        <p:xfrm>
          <a:off x="8464550" y="4315505"/>
          <a:ext cx="3232150" cy="623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Vergelijking" r:id="rId2" imgW="1562040" imgH="304560" progId="Equation.3">
                  <p:embed/>
                </p:oleObj>
              </mc:Choice>
              <mc:Fallback>
                <p:oleObj name="Vergelijking" r:id="rId2" imgW="1562040" imgH="304560" progId="Equation.3">
                  <p:embed/>
                  <p:pic>
                    <p:nvPicPr>
                      <p:cNvPr id="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64550" y="4315505"/>
                        <a:ext cx="3232150" cy="623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18050307"/>
              </p:ext>
            </p:extLst>
          </p:nvPr>
        </p:nvGraphicFramePr>
        <p:xfrm>
          <a:off x="8326437" y="5067304"/>
          <a:ext cx="3508375" cy="703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Vergelijking" r:id="rId4" imgW="1562040" imgH="317160" progId="Equation.3">
                  <p:embed/>
                </p:oleObj>
              </mc:Choice>
              <mc:Fallback>
                <p:oleObj name="Vergelijking" r:id="rId4" imgW="1562040" imgH="317160" progId="Equation.3">
                  <p:embed/>
                  <p:pic>
                    <p:nvPicPr>
                      <p:cNvPr id="7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26437" y="5067304"/>
                        <a:ext cx="3508375" cy="7032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4976551" y="5899831"/>
            <a:ext cx="765879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nl-BE" sz="2800" dirty="0" err="1"/>
              <a:t>IS</a:t>
            </a:r>
            <a:r>
              <a:rPr lang="nl-BE" sz="2800" baseline="-25000" dirty="0" err="1"/>
              <a:t>i</a:t>
            </a:r>
            <a:r>
              <a:rPr lang="nl-BE" sz="2800" dirty="0"/>
              <a:t> = min {</a:t>
            </a:r>
            <a:r>
              <a:rPr lang="nl-BE" sz="2800" dirty="0" err="1"/>
              <a:t>EST</a:t>
            </a:r>
            <a:r>
              <a:rPr lang="nl-BE" sz="2800" baseline="-25000" dirty="0" err="1"/>
              <a:t>j</a:t>
            </a:r>
            <a:r>
              <a:rPr lang="nl-BE" sz="2800" dirty="0"/>
              <a:t> | j </a:t>
            </a:r>
            <a:r>
              <a:rPr lang="el-GR" sz="2800" dirty="0"/>
              <a:t>ϵ</a:t>
            </a:r>
            <a:r>
              <a:rPr lang="nl-BE" sz="2800" dirty="0"/>
              <a:t> S</a:t>
            </a:r>
            <a:r>
              <a:rPr lang="nl-BE" sz="2800" baseline="-25000" dirty="0"/>
              <a:t>i</a:t>
            </a:r>
            <a:r>
              <a:rPr lang="nl-BE" sz="2800" dirty="0"/>
              <a:t>} – max {</a:t>
            </a:r>
            <a:r>
              <a:rPr lang="nl-BE" sz="2800" dirty="0" err="1"/>
              <a:t>LFT</a:t>
            </a:r>
            <a:r>
              <a:rPr lang="nl-BE" sz="2800" baseline="-25000" dirty="0" err="1"/>
              <a:t>j</a:t>
            </a:r>
            <a:r>
              <a:rPr lang="nl-BE" sz="2800" dirty="0"/>
              <a:t> | j </a:t>
            </a:r>
            <a:r>
              <a:rPr lang="el-GR" sz="2800" dirty="0"/>
              <a:t>ϵ</a:t>
            </a:r>
            <a:r>
              <a:rPr lang="nl-BE" sz="2800" dirty="0"/>
              <a:t> P</a:t>
            </a:r>
            <a:r>
              <a:rPr lang="nl-BE" sz="2800" baseline="-25000" dirty="0"/>
              <a:t>i</a:t>
            </a:r>
            <a:r>
              <a:rPr lang="nl-BE" sz="2800" dirty="0"/>
              <a:t>} – d</a:t>
            </a:r>
            <a:r>
              <a:rPr lang="nl-BE" sz="2800" baseline="-25000" dirty="0"/>
              <a:t>i</a:t>
            </a:r>
            <a:endParaRPr lang="en-US" sz="2800" baseline="-25000" dirty="0"/>
          </a:p>
        </p:txBody>
      </p:sp>
    </p:spTree>
    <p:extLst>
      <p:ext uri="{BB962C8B-B14F-4D97-AF65-F5344CB8AC3E}">
        <p14:creationId xmlns:p14="http://schemas.microsoft.com/office/powerpoint/2010/main" val="2836325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AoA</a:t>
            </a:r>
            <a:r>
              <a:rPr lang="nl-BE" dirty="0"/>
              <a:t> </a:t>
            </a:r>
            <a:r>
              <a:rPr lang="nl-BE" dirty="0" err="1"/>
              <a:t>representation</a:t>
            </a:r>
            <a:r>
              <a:rPr lang="nl-BE" dirty="0"/>
              <a:t> 1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4</a:t>
            </a:fld>
            <a:endParaRPr lang="en-US"/>
          </a:p>
        </p:txBody>
      </p:sp>
      <p:sp>
        <p:nvSpPr>
          <p:cNvPr id="5" name="Oval 43"/>
          <p:cNvSpPr>
            <a:spLocks noChangeArrowheads="1"/>
          </p:cNvSpPr>
          <p:nvPr/>
        </p:nvSpPr>
        <p:spPr bwMode="auto">
          <a:xfrm>
            <a:off x="7488973" y="4197693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7</a:t>
            </a:r>
            <a:endParaRPr lang="en-US" sz="1400"/>
          </a:p>
        </p:txBody>
      </p:sp>
      <p:sp>
        <p:nvSpPr>
          <p:cNvPr id="6" name="Oval 10"/>
          <p:cNvSpPr>
            <a:spLocks noChangeArrowheads="1"/>
          </p:cNvSpPr>
          <p:nvPr/>
        </p:nvSpPr>
        <p:spPr bwMode="auto">
          <a:xfrm>
            <a:off x="1653323" y="3449980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1</a:t>
            </a:r>
            <a:endParaRPr lang="en-US" sz="1400"/>
          </a:p>
        </p:txBody>
      </p:sp>
      <p:sp>
        <p:nvSpPr>
          <p:cNvPr id="7" name="Oval 11"/>
          <p:cNvSpPr>
            <a:spLocks noChangeArrowheads="1"/>
          </p:cNvSpPr>
          <p:nvPr/>
        </p:nvSpPr>
        <p:spPr bwMode="auto">
          <a:xfrm>
            <a:off x="2967773" y="3449980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2</a:t>
            </a:r>
            <a:endParaRPr lang="en-US" sz="1400"/>
          </a:p>
        </p:txBody>
      </p:sp>
      <p:sp>
        <p:nvSpPr>
          <p:cNvPr id="8" name="Oval 12"/>
          <p:cNvSpPr>
            <a:spLocks noChangeArrowheads="1"/>
          </p:cNvSpPr>
          <p:nvPr/>
        </p:nvSpPr>
        <p:spPr bwMode="auto">
          <a:xfrm>
            <a:off x="4258411" y="3449980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3</a:t>
            </a:r>
            <a:endParaRPr lang="en-US" sz="1400"/>
          </a:p>
        </p:txBody>
      </p:sp>
      <p:sp>
        <p:nvSpPr>
          <p:cNvPr id="9" name="Oval 13"/>
          <p:cNvSpPr>
            <a:spLocks noChangeArrowheads="1"/>
          </p:cNvSpPr>
          <p:nvPr/>
        </p:nvSpPr>
        <p:spPr bwMode="auto">
          <a:xfrm>
            <a:off x="5674461" y="2686393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4</a:t>
            </a:r>
            <a:endParaRPr lang="en-US" sz="1400"/>
          </a:p>
        </p:txBody>
      </p:sp>
      <p:cxnSp>
        <p:nvCxnSpPr>
          <p:cNvPr id="10" name="Straight Arrow Connector 19"/>
          <p:cNvCxnSpPr>
            <a:cxnSpLocks noChangeShapeType="1"/>
            <a:stCxn id="6" idx="6"/>
            <a:endCxn id="7" idx="2"/>
          </p:cNvCxnSpPr>
          <p:nvPr/>
        </p:nvCxnSpPr>
        <p:spPr bwMode="auto">
          <a:xfrm>
            <a:off x="2097823" y="3664293"/>
            <a:ext cx="869950" cy="0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1" name="Straight Arrow Connector 30"/>
          <p:cNvCxnSpPr>
            <a:cxnSpLocks noChangeShapeType="1"/>
            <a:stCxn id="5" idx="6"/>
            <a:endCxn id="21" idx="3"/>
          </p:cNvCxnSpPr>
          <p:nvPr/>
        </p:nvCxnSpPr>
        <p:spPr bwMode="auto">
          <a:xfrm flipV="1">
            <a:off x="7933473" y="3815105"/>
            <a:ext cx="1854200" cy="596900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12" name="Oval 13"/>
          <p:cNvSpPr>
            <a:spLocks noChangeArrowheads="1"/>
          </p:cNvSpPr>
          <p:nvPr/>
        </p:nvSpPr>
        <p:spPr bwMode="auto">
          <a:xfrm>
            <a:off x="8577998" y="3449980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8</a:t>
            </a:r>
            <a:endParaRPr lang="en-US" sz="1400"/>
          </a:p>
        </p:txBody>
      </p:sp>
      <p:sp>
        <p:nvSpPr>
          <p:cNvPr id="13" name="Oval 13"/>
          <p:cNvSpPr>
            <a:spLocks noChangeArrowheads="1"/>
          </p:cNvSpPr>
          <p:nvPr/>
        </p:nvSpPr>
        <p:spPr bwMode="auto">
          <a:xfrm>
            <a:off x="6061811" y="5394668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5</a:t>
            </a:r>
            <a:endParaRPr lang="en-US" sz="1400"/>
          </a:p>
        </p:txBody>
      </p:sp>
      <p:cxnSp>
        <p:nvCxnSpPr>
          <p:cNvPr id="14" name="Straight Arrow Connector 19"/>
          <p:cNvCxnSpPr>
            <a:cxnSpLocks noChangeShapeType="1"/>
            <a:stCxn id="7" idx="5"/>
            <a:endCxn id="5" idx="2"/>
          </p:cNvCxnSpPr>
          <p:nvPr/>
        </p:nvCxnSpPr>
        <p:spPr bwMode="auto">
          <a:xfrm>
            <a:off x="3347186" y="3815105"/>
            <a:ext cx="4141787" cy="596900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5" name="Straight Arrow Connector 19"/>
          <p:cNvCxnSpPr>
            <a:cxnSpLocks noChangeShapeType="1"/>
            <a:stCxn id="13" idx="6"/>
            <a:endCxn id="21" idx="4"/>
          </p:cNvCxnSpPr>
          <p:nvPr/>
        </p:nvCxnSpPr>
        <p:spPr bwMode="auto">
          <a:xfrm flipV="1">
            <a:off x="6506311" y="3878605"/>
            <a:ext cx="3438525" cy="1730375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16" name="TextBox 110"/>
          <p:cNvSpPr txBox="1">
            <a:spLocks noChangeArrowheads="1"/>
          </p:cNvSpPr>
          <p:nvPr/>
        </p:nvSpPr>
        <p:spPr bwMode="auto">
          <a:xfrm>
            <a:off x="2374048" y="3430930"/>
            <a:ext cx="4540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B:3</a:t>
            </a:r>
            <a:endParaRPr lang="en-US" sz="1400"/>
          </a:p>
        </p:txBody>
      </p:sp>
      <p:sp>
        <p:nvSpPr>
          <p:cNvPr id="17" name="TextBox 111"/>
          <p:cNvSpPr txBox="1">
            <a:spLocks noChangeArrowheads="1"/>
          </p:cNvSpPr>
          <p:nvPr/>
        </p:nvSpPr>
        <p:spPr bwMode="auto">
          <a:xfrm>
            <a:off x="3674211" y="3421405"/>
            <a:ext cx="4540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E:2</a:t>
            </a:r>
            <a:endParaRPr lang="en-US" sz="1400"/>
          </a:p>
        </p:txBody>
      </p:sp>
      <p:sp>
        <p:nvSpPr>
          <p:cNvPr id="18" name="TextBox 112"/>
          <p:cNvSpPr txBox="1">
            <a:spLocks noChangeArrowheads="1"/>
          </p:cNvSpPr>
          <p:nvPr/>
        </p:nvSpPr>
        <p:spPr bwMode="auto">
          <a:xfrm>
            <a:off x="3356711" y="4546943"/>
            <a:ext cx="5635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C:20</a:t>
            </a:r>
            <a:endParaRPr lang="en-US" sz="1400"/>
          </a:p>
        </p:txBody>
      </p:sp>
      <p:cxnSp>
        <p:nvCxnSpPr>
          <p:cNvPr id="19" name="Straight Arrow Connector 19"/>
          <p:cNvCxnSpPr>
            <a:cxnSpLocks noChangeShapeType="1"/>
            <a:stCxn id="12" idx="6"/>
            <a:endCxn id="21" idx="2"/>
          </p:cNvCxnSpPr>
          <p:nvPr/>
        </p:nvCxnSpPr>
        <p:spPr bwMode="auto">
          <a:xfrm>
            <a:off x="9022498" y="3664293"/>
            <a:ext cx="700088" cy="0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0" name="Straight Arrow Connector 19"/>
          <p:cNvCxnSpPr>
            <a:cxnSpLocks noChangeShapeType="1"/>
            <a:stCxn id="8" idx="5"/>
            <a:endCxn id="13" idx="1"/>
          </p:cNvCxnSpPr>
          <p:nvPr/>
        </p:nvCxnSpPr>
        <p:spPr bwMode="auto">
          <a:xfrm>
            <a:off x="4637823" y="3815105"/>
            <a:ext cx="1489075" cy="1641475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prstDash val="sysDot"/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21" name="Oval 43"/>
          <p:cNvSpPr>
            <a:spLocks noChangeArrowheads="1"/>
          </p:cNvSpPr>
          <p:nvPr/>
        </p:nvSpPr>
        <p:spPr bwMode="auto">
          <a:xfrm>
            <a:off x="9722586" y="3449980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9</a:t>
            </a:r>
            <a:endParaRPr lang="en-US" sz="1400"/>
          </a:p>
        </p:txBody>
      </p:sp>
      <p:cxnSp>
        <p:nvCxnSpPr>
          <p:cNvPr id="22" name="Straight Arrow Connector 19"/>
          <p:cNvCxnSpPr>
            <a:cxnSpLocks noChangeShapeType="1"/>
            <a:stCxn id="6" idx="7"/>
          </p:cNvCxnSpPr>
          <p:nvPr/>
        </p:nvCxnSpPr>
        <p:spPr bwMode="auto">
          <a:xfrm flipV="1">
            <a:off x="2032736" y="2003768"/>
            <a:ext cx="3646487" cy="1509712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3" name="Straight Arrow Connector 19"/>
          <p:cNvCxnSpPr>
            <a:cxnSpLocks noChangeShapeType="1"/>
            <a:stCxn id="13" idx="7"/>
          </p:cNvCxnSpPr>
          <p:nvPr/>
        </p:nvCxnSpPr>
        <p:spPr bwMode="auto">
          <a:xfrm flipV="1">
            <a:off x="6439636" y="4562818"/>
            <a:ext cx="1133475" cy="893762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prstDash val="sysDot"/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4" name="Straight Arrow Connector 19"/>
          <p:cNvCxnSpPr>
            <a:cxnSpLocks noChangeShapeType="1"/>
            <a:stCxn id="7" idx="6"/>
            <a:endCxn id="8" idx="2"/>
          </p:cNvCxnSpPr>
          <p:nvPr/>
        </p:nvCxnSpPr>
        <p:spPr bwMode="auto">
          <a:xfrm>
            <a:off x="3412273" y="3664293"/>
            <a:ext cx="846138" cy="0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25" name="Oval 13"/>
          <p:cNvSpPr>
            <a:spLocks noChangeArrowheads="1"/>
          </p:cNvSpPr>
          <p:nvPr/>
        </p:nvSpPr>
        <p:spPr bwMode="auto">
          <a:xfrm>
            <a:off x="5674461" y="1843430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6</a:t>
            </a:r>
            <a:endParaRPr lang="en-US" sz="1400"/>
          </a:p>
        </p:txBody>
      </p:sp>
      <p:cxnSp>
        <p:nvCxnSpPr>
          <p:cNvPr id="26" name="Straight Arrow Connector 19"/>
          <p:cNvCxnSpPr>
            <a:cxnSpLocks noChangeShapeType="1"/>
            <a:stCxn id="7" idx="7"/>
            <a:endCxn id="9" idx="2"/>
          </p:cNvCxnSpPr>
          <p:nvPr/>
        </p:nvCxnSpPr>
        <p:spPr bwMode="auto">
          <a:xfrm flipV="1">
            <a:off x="3347186" y="2900705"/>
            <a:ext cx="2327275" cy="612775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7" name="Straight Arrow Connector 19"/>
          <p:cNvCxnSpPr>
            <a:cxnSpLocks noChangeShapeType="1"/>
            <a:stCxn id="25" idx="6"/>
            <a:endCxn id="21" idx="1"/>
          </p:cNvCxnSpPr>
          <p:nvPr/>
        </p:nvCxnSpPr>
        <p:spPr bwMode="auto">
          <a:xfrm>
            <a:off x="6118961" y="2057743"/>
            <a:ext cx="3668712" cy="1455737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8" name="Straight Arrow Connector 19"/>
          <p:cNvCxnSpPr>
            <a:cxnSpLocks noChangeShapeType="1"/>
            <a:stCxn id="8" idx="7"/>
            <a:endCxn id="9" idx="3"/>
          </p:cNvCxnSpPr>
          <p:nvPr/>
        </p:nvCxnSpPr>
        <p:spPr bwMode="auto">
          <a:xfrm flipV="1">
            <a:off x="4637823" y="3051518"/>
            <a:ext cx="1101725" cy="461962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prstDash val="sysDot"/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9" name="Straight Arrow Connector 19"/>
          <p:cNvCxnSpPr>
            <a:cxnSpLocks noChangeShapeType="1"/>
            <a:stCxn id="9" idx="0"/>
            <a:endCxn id="25" idx="4"/>
          </p:cNvCxnSpPr>
          <p:nvPr/>
        </p:nvCxnSpPr>
        <p:spPr bwMode="auto">
          <a:xfrm flipV="1">
            <a:off x="5896711" y="2272055"/>
            <a:ext cx="0" cy="414338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prstDash val="sysDot"/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30" name="TextBox 108"/>
          <p:cNvSpPr txBox="1">
            <a:spLocks noChangeArrowheads="1"/>
          </p:cNvSpPr>
          <p:nvPr/>
        </p:nvSpPr>
        <p:spPr bwMode="auto">
          <a:xfrm>
            <a:off x="7479448" y="2378418"/>
            <a:ext cx="4746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G:7</a:t>
            </a:r>
            <a:endParaRPr lang="en-US" sz="1400"/>
          </a:p>
        </p:txBody>
      </p:sp>
      <p:sp>
        <p:nvSpPr>
          <p:cNvPr id="31" name="TextBox 108"/>
          <p:cNvSpPr txBox="1">
            <a:spLocks noChangeArrowheads="1"/>
          </p:cNvSpPr>
          <p:nvPr/>
        </p:nvSpPr>
        <p:spPr bwMode="auto">
          <a:xfrm>
            <a:off x="3347186" y="2532405"/>
            <a:ext cx="5540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A:17</a:t>
            </a:r>
            <a:endParaRPr lang="en-US" sz="1400"/>
          </a:p>
        </p:txBody>
      </p:sp>
      <p:sp>
        <p:nvSpPr>
          <p:cNvPr id="32" name="TextBox 108"/>
          <p:cNvSpPr txBox="1">
            <a:spLocks noChangeArrowheads="1"/>
          </p:cNvSpPr>
          <p:nvPr/>
        </p:nvSpPr>
        <p:spPr bwMode="auto">
          <a:xfrm>
            <a:off x="4180623" y="2945155"/>
            <a:ext cx="5492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D:11</a:t>
            </a:r>
            <a:endParaRPr lang="en-US" sz="1400"/>
          </a:p>
        </p:txBody>
      </p:sp>
      <p:sp>
        <p:nvSpPr>
          <p:cNvPr id="33" name="TextBox 108"/>
          <p:cNvSpPr txBox="1">
            <a:spLocks noChangeArrowheads="1"/>
          </p:cNvSpPr>
          <p:nvPr/>
        </p:nvSpPr>
        <p:spPr bwMode="auto">
          <a:xfrm>
            <a:off x="9139973" y="3424580"/>
            <a:ext cx="4651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H:2</a:t>
            </a:r>
            <a:endParaRPr lang="en-US" sz="1400"/>
          </a:p>
        </p:txBody>
      </p:sp>
      <p:sp>
        <p:nvSpPr>
          <p:cNvPr id="34" name="TextBox 108"/>
          <p:cNvSpPr txBox="1">
            <a:spLocks noChangeArrowheads="1"/>
          </p:cNvSpPr>
          <p:nvPr/>
        </p:nvSpPr>
        <p:spPr bwMode="auto">
          <a:xfrm>
            <a:off x="4163161" y="3940518"/>
            <a:ext cx="5413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F:12</a:t>
            </a:r>
            <a:endParaRPr lang="en-US" sz="1400"/>
          </a:p>
        </p:txBody>
      </p:sp>
      <p:cxnSp>
        <p:nvCxnSpPr>
          <p:cNvPr id="35" name="Straight Arrow Connector 19"/>
          <p:cNvCxnSpPr>
            <a:cxnSpLocks noChangeShapeType="1"/>
            <a:stCxn id="6" idx="5"/>
            <a:endCxn id="13" idx="2"/>
          </p:cNvCxnSpPr>
          <p:nvPr/>
        </p:nvCxnSpPr>
        <p:spPr bwMode="auto">
          <a:xfrm>
            <a:off x="2032736" y="3815105"/>
            <a:ext cx="4029075" cy="1793875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36" name="TextBox 108"/>
          <p:cNvSpPr txBox="1">
            <a:spLocks noChangeArrowheads="1"/>
          </p:cNvSpPr>
          <p:nvPr/>
        </p:nvSpPr>
        <p:spPr bwMode="auto">
          <a:xfrm>
            <a:off x="8439886" y="3889718"/>
            <a:ext cx="4826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I:10</a:t>
            </a:r>
            <a:endParaRPr lang="en-US" sz="1400"/>
          </a:p>
        </p:txBody>
      </p:sp>
      <p:sp>
        <p:nvSpPr>
          <p:cNvPr id="37" name="TextBox 108"/>
          <p:cNvSpPr txBox="1">
            <a:spLocks noChangeArrowheads="1"/>
          </p:cNvSpPr>
          <p:nvPr/>
        </p:nvSpPr>
        <p:spPr bwMode="auto">
          <a:xfrm>
            <a:off x="8012848" y="4743793"/>
            <a:ext cx="4238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J:6</a:t>
            </a:r>
            <a:endParaRPr lang="en-US" sz="1400"/>
          </a:p>
        </p:txBody>
      </p:sp>
      <p:cxnSp>
        <p:nvCxnSpPr>
          <p:cNvPr id="38" name="Straight Arrow Connector 19"/>
          <p:cNvCxnSpPr>
            <a:cxnSpLocks noChangeShapeType="1"/>
            <a:stCxn id="9" idx="5"/>
            <a:endCxn id="5" idx="1"/>
          </p:cNvCxnSpPr>
          <p:nvPr/>
        </p:nvCxnSpPr>
        <p:spPr bwMode="auto">
          <a:xfrm>
            <a:off x="6053873" y="3051518"/>
            <a:ext cx="1500188" cy="1209675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prstDash val="sysDot"/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39" name="Straight Arrow Connector 19"/>
          <p:cNvCxnSpPr>
            <a:cxnSpLocks noChangeShapeType="1"/>
            <a:stCxn id="5" idx="7"/>
            <a:endCxn id="12" idx="2"/>
          </p:cNvCxnSpPr>
          <p:nvPr/>
        </p:nvCxnSpPr>
        <p:spPr bwMode="auto">
          <a:xfrm flipV="1">
            <a:off x="7868386" y="3664293"/>
            <a:ext cx="709612" cy="596900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prstDash val="sysDot"/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38020316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AoA</a:t>
            </a:r>
            <a:r>
              <a:rPr lang="nl-BE" dirty="0"/>
              <a:t> 1: Time analysis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5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8479160"/>
              </p:ext>
            </p:extLst>
          </p:nvPr>
        </p:nvGraphicFramePr>
        <p:xfrm>
          <a:off x="6096000" y="941459"/>
          <a:ext cx="5162553" cy="40798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6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36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36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7361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7361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7361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7361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7361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73617">
                  <a:extLst>
                    <a:ext uri="{9D8B030D-6E8A-4147-A177-3AD203B41FA5}">
                      <a16:colId xmlns:a16="http://schemas.microsoft.com/office/drawing/2014/main" val="1831173165"/>
                    </a:ext>
                  </a:extLst>
                </a:gridCol>
              </a:tblGrid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Act.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ES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EF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LS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LF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TS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FS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SS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IS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A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17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6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23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6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6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B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3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5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8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5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5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C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20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20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D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3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14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9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6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33CC33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33CC33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33CC33"/>
                          </a:solidFill>
                        </a:rPr>
                        <a:t>-5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E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3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5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18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15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33CC33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33CC33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10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92D050"/>
                          </a:solidFill>
                        </a:rPr>
                        <a:t>-5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F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3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15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8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5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G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17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24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23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30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6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6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H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22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28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30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8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8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33CC33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33CC33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33CC33"/>
                          </a:solidFill>
                        </a:rPr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I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20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30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20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30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J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26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24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30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4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4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4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4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8538046"/>
              </p:ext>
            </p:extLst>
          </p:nvPr>
        </p:nvGraphicFramePr>
        <p:xfrm>
          <a:off x="838200" y="1565484"/>
          <a:ext cx="3971924" cy="27575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29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29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29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929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26620"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Event</a:t>
                      </a:r>
                      <a:endParaRPr lang="en-US" sz="1100" dirty="0"/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 err="1"/>
                        <a:t>Early</a:t>
                      </a:r>
                      <a:r>
                        <a:rPr lang="nl-BE" sz="1100" dirty="0"/>
                        <a:t> </a:t>
                      </a:r>
                      <a:r>
                        <a:rPr lang="nl-BE" sz="1100" dirty="0" err="1"/>
                        <a:t>occurrence</a:t>
                      </a:r>
                      <a:endParaRPr lang="en-US" sz="1100" dirty="0"/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Late </a:t>
                      </a:r>
                      <a:r>
                        <a:rPr lang="nl-BE" sz="1100" dirty="0" err="1"/>
                        <a:t>occurrence</a:t>
                      </a:r>
                      <a:endParaRPr lang="en-US" sz="1100" dirty="0"/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Event </a:t>
                      </a:r>
                      <a:r>
                        <a:rPr lang="nl-BE" sz="1100" dirty="0" err="1"/>
                        <a:t>slack</a:t>
                      </a:r>
                      <a:endParaRPr lang="en-US" sz="1100" dirty="0"/>
                    </a:p>
                  </a:txBody>
                  <a:tcPr marL="91441" marR="91441" marT="45675" marB="4567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8985"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1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675" marB="4567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8985"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2</a:t>
                      </a:r>
                      <a:endParaRPr lang="en-US" sz="1100" dirty="0"/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3</a:t>
                      </a:r>
                      <a:endParaRPr lang="en-US" sz="1100" dirty="0"/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8</a:t>
                      </a:r>
                      <a:endParaRPr lang="en-US" sz="1100" dirty="0"/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5</a:t>
                      </a:r>
                      <a:endParaRPr lang="en-US" sz="1100" dirty="0"/>
                    </a:p>
                  </a:txBody>
                  <a:tcPr marL="91441" marR="91441" marT="45675" marB="4567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8985"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3</a:t>
                      </a:r>
                      <a:endParaRPr lang="en-US" sz="1100" dirty="0"/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5</a:t>
                      </a:r>
                      <a:endParaRPr lang="en-US" sz="1100" dirty="0"/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20</a:t>
                      </a:r>
                      <a:endParaRPr lang="en-US" sz="1100" dirty="0"/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15</a:t>
                      </a:r>
                      <a:endParaRPr lang="en-US" sz="1100" dirty="0"/>
                    </a:p>
                  </a:txBody>
                  <a:tcPr marL="91441" marR="91441" marT="45675" marB="4567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8985"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4</a:t>
                      </a:r>
                      <a:endParaRPr lang="en-US" sz="1100" dirty="0"/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14</a:t>
                      </a:r>
                      <a:endParaRPr lang="en-US" sz="1100" dirty="0"/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20</a:t>
                      </a:r>
                      <a:endParaRPr lang="en-US" sz="1100" dirty="0"/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6</a:t>
                      </a:r>
                      <a:endParaRPr lang="en-US" sz="1100" dirty="0"/>
                    </a:p>
                  </a:txBody>
                  <a:tcPr marL="91441" marR="91441" marT="45675" marB="4567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8985"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5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20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20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675" marB="4567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8985"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6</a:t>
                      </a:r>
                      <a:endParaRPr lang="en-US" sz="1100" dirty="0"/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17</a:t>
                      </a:r>
                      <a:endParaRPr lang="en-US" sz="1100" dirty="0"/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23</a:t>
                      </a:r>
                      <a:endParaRPr lang="en-US" sz="1100" dirty="0"/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6</a:t>
                      </a:r>
                      <a:endParaRPr lang="en-US" sz="1100" dirty="0"/>
                    </a:p>
                  </a:txBody>
                  <a:tcPr marL="91441" marR="91441" marT="45675" marB="4567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8985"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7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20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20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675" marB="45675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8985"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8</a:t>
                      </a:r>
                      <a:endParaRPr lang="en-US" sz="1100" dirty="0"/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20</a:t>
                      </a:r>
                      <a:endParaRPr lang="en-US" sz="1100" dirty="0"/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28</a:t>
                      </a:r>
                      <a:endParaRPr lang="en-US" sz="1100" dirty="0"/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8</a:t>
                      </a:r>
                      <a:endParaRPr lang="en-US" sz="1100" dirty="0"/>
                    </a:p>
                  </a:txBody>
                  <a:tcPr marL="91441" marR="91441" marT="45675" marB="45675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8985"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9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30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30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675" marB="4567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675" marB="45675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132160" y="5137077"/>
            <a:ext cx="58954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/>
            <a:r>
              <a:rPr lang="nl-BE" sz="2400" dirty="0" err="1"/>
              <a:t>TS</a:t>
            </a:r>
            <a:r>
              <a:rPr lang="nl-BE" sz="2400" baseline="-25000" dirty="0" err="1"/>
              <a:t>ij</a:t>
            </a:r>
            <a:r>
              <a:rPr lang="nl-BE" sz="2400" dirty="0"/>
              <a:t> = </a:t>
            </a:r>
            <a:r>
              <a:rPr lang="nl-BE" sz="2400" dirty="0" err="1"/>
              <a:t>t</a:t>
            </a:r>
            <a:r>
              <a:rPr lang="nl-BE" sz="2400" baseline="-25000" dirty="0" err="1"/>
              <a:t>j</a:t>
            </a:r>
            <a:r>
              <a:rPr lang="nl-BE" sz="2400" dirty="0"/>
              <a:t>(L) – t</a:t>
            </a:r>
            <a:r>
              <a:rPr lang="nl-BE" sz="2400" baseline="-25000" dirty="0"/>
              <a:t>i</a:t>
            </a:r>
            <a:r>
              <a:rPr lang="nl-BE" sz="2400" dirty="0"/>
              <a:t>(E) – </a:t>
            </a:r>
            <a:r>
              <a:rPr lang="nl-BE" sz="2400" dirty="0" err="1"/>
              <a:t>y</a:t>
            </a:r>
            <a:r>
              <a:rPr lang="nl-BE" sz="2400" baseline="-25000" dirty="0" err="1"/>
              <a:t>ij</a:t>
            </a:r>
            <a:r>
              <a:rPr lang="nl-BE" sz="2400" dirty="0"/>
              <a:t> = </a:t>
            </a:r>
            <a:r>
              <a:rPr lang="nl-BE" sz="2400" dirty="0" err="1"/>
              <a:t>t</a:t>
            </a:r>
            <a:r>
              <a:rPr lang="nl-BE" sz="2400" baseline="-25000" dirty="0" err="1"/>
              <a:t>j</a:t>
            </a:r>
            <a:r>
              <a:rPr lang="nl-BE" sz="2400" dirty="0"/>
              <a:t>(L) – </a:t>
            </a:r>
            <a:r>
              <a:rPr lang="nl-BE" sz="2400" dirty="0" err="1"/>
              <a:t>EFT</a:t>
            </a:r>
            <a:r>
              <a:rPr lang="nl-BE" sz="2400" baseline="-25000" dirty="0" err="1"/>
              <a:t>ij</a:t>
            </a:r>
            <a:r>
              <a:rPr lang="nl-BE" sz="2400" dirty="0"/>
              <a:t> = </a:t>
            </a:r>
            <a:r>
              <a:rPr lang="nl-BE" sz="2400" dirty="0" err="1"/>
              <a:t>LFT</a:t>
            </a:r>
            <a:r>
              <a:rPr lang="nl-BE" sz="2400" baseline="-25000" dirty="0" err="1"/>
              <a:t>ij</a:t>
            </a:r>
            <a:r>
              <a:rPr lang="nl-BE" sz="2400" dirty="0"/>
              <a:t> - </a:t>
            </a:r>
            <a:r>
              <a:rPr lang="nl-BE" sz="2400" dirty="0" err="1"/>
              <a:t>EFT</a:t>
            </a:r>
            <a:r>
              <a:rPr lang="nl-BE" sz="2400" baseline="-25000" dirty="0" err="1"/>
              <a:t>ij</a:t>
            </a:r>
            <a:endParaRPr lang="nl-BE" sz="2400" baseline="-25000" dirty="0"/>
          </a:p>
          <a:p>
            <a:pPr marL="0" lvl="1"/>
            <a:r>
              <a:rPr lang="nl-BE" sz="2400" dirty="0" err="1"/>
              <a:t>FS</a:t>
            </a:r>
            <a:r>
              <a:rPr lang="nl-BE" sz="2400" baseline="-25000" dirty="0" err="1"/>
              <a:t>ij</a:t>
            </a:r>
            <a:r>
              <a:rPr lang="nl-BE" sz="2400" dirty="0"/>
              <a:t> = </a:t>
            </a:r>
            <a:r>
              <a:rPr lang="nl-BE" sz="2400" dirty="0" err="1"/>
              <a:t>t</a:t>
            </a:r>
            <a:r>
              <a:rPr lang="nl-BE" sz="2400" baseline="-25000" dirty="0" err="1"/>
              <a:t>j</a:t>
            </a:r>
            <a:r>
              <a:rPr lang="nl-BE" sz="2400" dirty="0"/>
              <a:t>(E) – t</a:t>
            </a:r>
            <a:r>
              <a:rPr lang="nl-BE" sz="2400" baseline="-25000" dirty="0"/>
              <a:t>i</a:t>
            </a:r>
            <a:r>
              <a:rPr lang="nl-BE" sz="2400" dirty="0"/>
              <a:t>(E) – </a:t>
            </a:r>
            <a:r>
              <a:rPr lang="nl-BE" sz="2400" dirty="0" err="1"/>
              <a:t>y</a:t>
            </a:r>
            <a:r>
              <a:rPr lang="nl-BE" sz="2400" baseline="-25000" dirty="0" err="1"/>
              <a:t>ij</a:t>
            </a:r>
            <a:r>
              <a:rPr lang="nl-BE" sz="2400" dirty="0"/>
              <a:t> = </a:t>
            </a:r>
            <a:r>
              <a:rPr lang="nl-BE" sz="2400" dirty="0" err="1"/>
              <a:t>t</a:t>
            </a:r>
            <a:r>
              <a:rPr lang="nl-BE" sz="2400" baseline="-25000" dirty="0" err="1"/>
              <a:t>j</a:t>
            </a:r>
            <a:r>
              <a:rPr lang="nl-BE" sz="2400" dirty="0"/>
              <a:t>(E) – </a:t>
            </a:r>
            <a:r>
              <a:rPr lang="nl-BE" sz="2400" dirty="0" err="1"/>
              <a:t>EFT</a:t>
            </a:r>
            <a:r>
              <a:rPr lang="nl-BE" sz="2400" baseline="-25000" dirty="0" err="1"/>
              <a:t>ij</a:t>
            </a:r>
            <a:endParaRPr lang="nl-BE" sz="2400" baseline="-25000" dirty="0"/>
          </a:p>
          <a:p>
            <a:pPr marL="0" lvl="1"/>
            <a:r>
              <a:rPr lang="nl-BE" sz="2400" dirty="0" err="1"/>
              <a:t>SS</a:t>
            </a:r>
            <a:r>
              <a:rPr lang="nl-BE" sz="2400" baseline="-25000" dirty="0" err="1"/>
              <a:t>ij</a:t>
            </a:r>
            <a:r>
              <a:rPr lang="nl-BE" sz="2400" dirty="0"/>
              <a:t> = </a:t>
            </a:r>
            <a:r>
              <a:rPr lang="nl-BE" sz="2400" dirty="0" err="1"/>
              <a:t>t</a:t>
            </a:r>
            <a:r>
              <a:rPr lang="nl-BE" sz="2400" baseline="-25000" dirty="0" err="1"/>
              <a:t>j</a:t>
            </a:r>
            <a:r>
              <a:rPr lang="nl-BE" sz="2400" dirty="0"/>
              <a:t>(L) – t</a:t>
            </a:r>
            <a:r>
              <a:rPr lang="nl-BE" sz="2400" baseline="-25000" dirty="0"/>
              <a:t>i</a:t>
            </a:r>
            <a:r>
              <a:rPr lang="nl-BE" sz="2400" dirty="0"/>
              <a:t>(L) – </a:t>
            </a:r>
            <a:r>
              <a:rPr lang="nl-BE" sz="2400" dirty="0" err="1"/>
              <a:t>y</a:t>
            </a:r>
            <a:r>
              <a:rPr lang="nl-BE" sz="2400" baseline="-25000" dirty="0" err="1"/>
              <a:t>ij</a:t>
            </a:r>
            <a:r>
              <a:rPr lang="nl-BE" sz="2400" dirty="0"/>
              <a:t> = </a:t>
            </a:r>
            <a:r>
              <a:rPr lang="nl-BE" sz="2400" dirty="0" err="1"/>
              <a:t>LST</a:t>
            </a:r>
            <a:r>
              <a:rPr lang="nl-BE" sz="2400" baseline="-25000" dirty="0" err="1"/>
              <a:t>ij</a:t>
            </a:r>
            <a:r>
              <a:rPr lang="nl-BE" sz="2400" baseline="-25000" dirty="0"/>
              <a:t> </a:t>
            </a:r>
            <a:r>
              <a:rPr lang="nl-BE" sz="2400" dirty="0"/>
              <a:t>– t</a:t>
            </a:r>
            <a:r>
              <a:rPr lang="nl-BE" sz="2400" baseline="-25000" dirty="0"/>
              <a:t>i</a:t>
            </a:r>
            <a:r>
              <a:rPr lang="nl-BE" sz="2400" dirty="0"/>
              <a:t>(L)</a:t>
            </a:r>
          </a:p>
          <a:p>
            <a:pPr marL="0" lvl="1"/>
            <a:r>
              <a:rPr lang="nl-BE" sz="2400" dirty="0" err="1"/>
              <a:t>IS</a:t>
            </a:r>
            <a:r>
              <a:rPr lang="nl-BE" sz="2400" baseline="-25000" dirty="0" err="1"/>
              <a:t>ij</a:t>
            </a:r>
            <a:r>
              <a:rPr lang="nl-BE" sz="2400" dirty="0"/>
              <a:t> = </a:t>
            </a:r>
            <a:r>
              <a:rPr lang="nl-BE" sz="2400" dirty="0" err="1"/>
              <a:t>t</a:t>
            </a:r>
            <a:r>
              <a:rPr lang="nl-BE" sz="2400" baseline="-25000" dirty="0" err="1"/>
              <a:t>j</a:t>
            </a:r>
            <a:r>
              <a:rPr lang="nl-BE" sz="2400" dirty="0"/>
              <a:t>(E) – t</a:t>
            </a:r>
            <a:r>
              <a:rPr lang="nl-BE" sz="2400" baseline="-25000" dirty="0"/>
              <a:t>i</a:t>
            </a:r>
            <a:r>
              <a:rPr lang="nl-BE" sz="2400" dirty="0"/>
              <a:t>(L) – </a:t>
            </a:r>
            <a:r>
              <a:rPr lang="nl-BE" sz="2400" dirty="0" err="1"/>
              <a:t>y</a:t>
            </a:r>
            <a:r>
              <a:rPr lang="nl-BE" sz="2400" baseline="-25000" dirty="0" err="1"/>
              <a:t>ij</a:t>
            </a:r>
            <a:endParaRPr lang="en-US" sz="2400" baseline="-25000" dirty="0"/>
          </a:p>
        </p:txBody>
      </p:sp>
    </p:spTree>
    <p:extLst>
      <p:ext uri="{BB962C8B-B14F-4D97-AF65-F5344CB8AC3E}">
        <p14:creationId xmlns:p14="http://schemas.microsoft.com/office/powerpoint/2010/main" val="3742346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AoA</a:t>
            </a:r>
            <a:r>
              <a:rPr lang="nl-BE" dirty="0"/>
              <a:t> </a:t>
            </a:r>
            <a:r>
              <a:rPr lang="nl-BE" dirty="0" err="1"/>
              <a:t>representation</a:t>
            </a:r>
            <a:r>
              <a:rPr lang="nl-BE" dirty="0"/>
              <a:t> 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6</a:t>
            </a:fld>
            <a:endParaRPr lang="en-US"/>
          </a:p>
        </p:txBody>
      </p:sp>
      <p:sp>
        <p:nvSpPr>
          <p:cNvPr id="5" name="Oval 43"/>
          <p:cNvSpPr>
            <a:spLocks noChangeArrowheads="1"/>
          </p:cNvSpPr>
          <p:nvPr/>
        </p:nvSpPr>
        <p:spPr bwMode="auto">
          <a:xfrm>
            <a:off x="6217159" y="4019695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7</a:t>
            </a:r>
            <a:endParaRPr lang="en-US" sz="1400"/>
          </a:p>
        </p:txBody>
      </p:sp>
      <p:sp>
        <p:nvSpPr>
          <p:cNvPr id="6" name="Oval 10"/>
          <p:cNvSpPr>
            <a:spLocks noChangeArrowheads="1"/>
          </p:cNvSpPr>
          <p:nvPr/>
        </p:nvSpPr>
        <p:spPr bwMode="auto">
          <a:xfrm>
            <a:off x="1364171" y="3414857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1</a:t>
            </a:r>
            <a:endParaRPr lang="en-US" sz="1400"/>
          </a:p>
        </p:txBody>
      </p:sp>
      <p:sp>
        <p:nvSpPr>
          <p:cNvPr id="7" name="Oval 11"/>
          <p:cNvSpPr>
            <a:spLocks noChangeArrowheads="1"/>
          </p:cNvSpPr>
          <p:nvPr/>
        </p:nvSpPr>
        <p:spPr bwMode="auto">
          <a:xfrm>
            <a:off x="2678621" y="3414857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2</a:t>
            </a:r>
            <a:endParaRPr lang="en-US" sz="1400"/>
          </a:p>
        </p:txBody>
      </p:sp>
      <p:sp>
        <p:nvSpPr>
          <p:cNvPr id="8" name="Oval 12"/>
          <p:cNvSpPr>
            <a:spLocks noChangeArrowheads="1"/>
          </p:cNvSpPr>
          <p:nvPr/>
        </p:nvSpPr>
        <p:spPr bwMode="auto">
          <a:xfrm>
            <a:off x="3969259" y="3414857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3</a:t>
            </a:r>
            <a:endParaRPr lang="en-US" sz="1400"/>
          </a:p>
        </p:txBody>
      </p:sp>
      <p:sp>
        <p:nvSpPr>
          <p:cNvPr id="9" name="Oval 13"/>
          <p:cNvSpPr>
            <a:spLocks noChangeArrowheads="1"/>
          </p:cNvSpPr>
          <p:nvPr/>
        </p:nvSpPr>
        <p:spPr bwMode="auto">
          <a:xfrm>
            <a:off x="5385309" y="2651270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4</a:t>
            </a:r>
            <a:endParaRPr lang="en-US" sz="1400"/>
          </a:p>
        </p:txBody>
      </p:sp>
      <p:cxnSp>
        <p:nvCxnSpPr>
          <p:cNvPr id="10" name="Straight Arrow Connector 19"/>
          <p:cNvCxnSpPr>
            <a:cxnSpLocks noChangeShapeType="1"/>
            <a:stCxn id="6" idx="6"/>
            <a:endCxn id="7" idx="2"/>
          </p:cNvCxnSpPr>
          <p:nvPr/>
        </p:nvCxnSpPr>
        <p:spPr bwMode="auto">
          <a:xfrm>
            <a:off x="1808671" y="3629170"/>
            <a:ext cx="869950" cy="0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1" name="Straight Arrow Connector 30"/>
          <p:cNvCxnSpPr>
            <a:cxnSpLocks noChangeShapeType="1"/>
            <a:stCxn id="40" idx="6"/>
            <a:endCxn id="21" idx="3"/>
          </p:cNvCxnSpPr>
          <p:nvPr/>
        </p:nvCxnSpPr>
        <p:spPr bwMode="auto">
          <a:xfrm flipV="1">
            <a:off x="8077709" y="3779982"/>
            <a:ext cx="1420812" cy="1100138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12" name="Oval 13"/>
          <p:cNvSpPr>
            <a:spLocks noChangeArrowheads="1"/>
          </p:cNvSpPr>
          <p:nvPr/>
        </p:nvSpPr>
        <p:spPr bwMode="auto">
          <a:xfrm>
            <a:off x="8288846" y="3414857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8</a:t>
            </a:r>
            <a:endParaRPr lang="en-US" sz="1400"/>
          </a:p>
        </p:txBody>
      </p:sp>
      <p:sp>
        <p:nvSpPr>
          <p:cNvPr id="13" name="Oval 13"/>
          <p:cNvSpPr>
            <a:spLocks noChangeArrowheads="1"/>
          </p:cNvSpPr>
          <p:nvPr/>
        </p:nvSpPr>
        <p:spPr bwMode="auto">
          <a:xfrm>
            <a:off x="5772659" y="5359545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5</a:t>
            </a:r>
            <a:endParaRPr lang="en-US" sz="1400"/>
          </a:p>
        </p:txBody>
      </p:sp>
      <p:cxnSp>
        <p:nvCxnSpPr>
          <p:cNvPr id="14" name="Straight Arrow Connector 19"/>
          <p:cNvCxnSpPr>
            <a:cxnSpLocks noChangeShapeType="1"/>
            <a:stCxn id="7" idx="5"/>
            <a:endCxn id="5" idx="2"/>
          </p:cNvCxnSpPr>
          <p:nvPr/>
        </p:nvCxnSpPr>
        <p:spPr bwMode="auto">
          <a:xfrm>
            <a:off x="3058034" y="3779982"/>
            <a:ext cx="3159125" cy="454025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5" name="Straight Arrow Connector 19"/>
          <p:cNvCxnSpPr>
            <a:cxnSpLocks noChangeShapeType="1"/>
            <a:stCxn id="41" idx="6"/>
            <a:endCxn id="21" idx="4"/>
          </p:cNvCxnSpPr>
          <p:nvPr/>
        </p:nvCxnSpPr>
        <p:spPr bwMode="auto">
          <a:xfrm flipV="1">
            <a:off x="8077709" y="3843482"/>
            <a:ext cx="1577975" cy="1730375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16" name="TextBox 110"/>
          <p:cNvSpPr txBox="1">
            <a:spLocks noChangeArrowheads="1"/>
          </p:cNvSpPr>
          <p:nvPr/>
        </p:nvSpPr>
        <p:spPr bwMode="auto">
          <a:xfrm>
            <a:off x="2084896" y="3395807"/>
            <a:ext cx="4540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B:3</a:t>
            </a:r>
            <a:endParaRPr lang="en-US" sz="1400"/>
          </a:p>
        </p:txBody>
      </p:sp>
      <p:sp>
        <p:nvSpPr>
          <p:cNvPr id="17" name="TextBox 111"/>
          <p:cNvSpPr txBox="1">
            <a:spLocks noChangeArrowheads="1"/>
          </p:cNvSpPr>
          <p:nvPr/>
        </p:nvSpPr>
        <p:spPr bwMode="auto">
          <a:xfrm>
            <a:off x="3385059" y="3386282"/>
            <a:ext cx="4540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E:2</a:t>
            </a:r>
            <a:endParaRPr lang="en-US" sz="1400"/>
          </a:p>
        </p:txBody>
      </p:sp>
      <p:sp>
        <p:nvSpPr>
          <p:cNvPr id="18" name="TextBox 112"/>
          <p:cNvSpPr txBox="1">
            <a:spLocks noChangeArrowheads="1"/>
          </p:cNvSpPr>
          <p:nvPr/>
        </p:nvSpPr>
        <p:spPr bwMode="auto">
          <a:xfrm>
            <a:off x="3067559" y="4511820"/>
            <a:ext cx="5635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C:20</a:t>
            </a:r>
            <a:endParaRPr lang="en-US" sz="1400"/>
          </a:p>
        </p:txBody>
      </p:sp>
      <p:cxnSp>
        <p:nvCxnSpPr>
          <p:cNvPr id="19" name="Straight Arrow Connector 19"/>
          <p:cNvCxnSpPr>
            <a:cxnSpLocks noChangeShapeType="1"/>
            <a:stCxn id="12" idx="6"/>
            <a:endCxn id="21" idx="2"/>
          </p:cNvCxnSpPr>
          <p:nvPr/>
        </p:nvCxnSpPr>
        <p:spPr bwMode="auto">
          <a:xfrm>
            <a:off x="8733346" y="3629170"/>
            <a:ext cx="700088" cy="0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0" name="Straight Arrow Connector 19"/>
          <p:cNvCxnSpPr>
            <a:cxnSpLocks noChangeShapeType="1"/>
            <a:stCxn id="8" idx="5"/>
            <a:endCxn id="41" idx="1"/>
          </p:cNvCxnSpPr>
          <p:nvPr/>
        </p:nvCxnSpPr>
        <p:spPr bwMode="auto">
          <a:xfrm>
            <a:off x="4348671" y="3779982"/>
            <a:ext cx="3349625" cy="1641475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prstDash val="sysDot"/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21" name="Oval 43"/>
          <p:cNvSpPr>
            <a:spLocks noChangeArrowheads="1"/>
          </p:cNvSpPr>
          <p:nvPr/>
        </p:nvSpPr>
        <p:spPr bwMode="auto">
          <a:xfrm>
            <a:off x="9433434" y="3414857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algn="ctr" eaLnBrk="1" hangingPunct="1">
              <a:defRPr/>
            </a:pPr>
            <a:r>
              <a:rPr lang="nl-BE" sz="1050" dirty="0">
                <a:latin typeface="Arial" charset="0"/>
              </a:rPr>
              <a:t>11</a:t>
            </a:r>
            <a:endParaRPr lang="en-US" sz="1050" dirty="0">
              <a:latin typeface="Arial" charset="0"/>
            </a:endParaRPr>
          </a:p>
        </p:txBody>
      </p:sp>
      <p:cxnSp>
        <p:nvCxnSpPr>
          <p:cNvPr id="22" name="Straight Arrow Connector 19"/>
          <p:cNvCxnSpPr>
            <a:cxnSpLocks noChangeShapeType="1"/>
            <a:stCxn id="6" idx="7"/>
          </p:cNvCxnSpPr>
          <p:nvPr/>
        </p:nvCxnSpPr>
        <p:spPr bwMode="auto">
          <a:xfrm flipV="1">
            <a:off x="1743584" y="1968645"/>
            <a:ext cx="3646487" cy="1509712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3" name="Straight Arrow Connector 19"/>
          <p:cNvCxnSpPr>
            <a:cxnSpLocks noChangeShapeType="1"/>
            <a:stCxn id="13" idx="7"/>
            <a:endCxn id="40" idx="2"/>
          </p:cNvCxnSpPr>
          <p:nvPr/>
        </p:nvCxnSpPr>
        <p:spPr bwMode="auto">
          <a:xfrm flipV="1">
            <a:off x="6150484" y="4880120"/>
            <a:ext cx="1482725" cy="541337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prstDash val="sysDot"/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4" name="Straight Arrow Connector 19"/>
          <p:cNvCxnSpPr>
            <a:cxnSpLocks noChangeShapeType="1"/>
            <a:stCxn id="7" idx="6"/>
            <a:endCxn id="8" idx="2"/>
          </p:cNvCxnSpPr>
          <p:nvPr/>
        </p:nvCxnSpPr>
        <p:spPr bwMode="auto">
          <a:xfrm>
            <a:off x="3123121" y="3629170"/>
            <a:ext cx="846138" cy="0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25" name="Oval 13"/>
          <p:cNvSpPr>
            <a:spLocks noChangeArrowheads="1"/>
          </p:cNvSpPr>
          <p:nvPr/>
        </p:nvSpPr>
        <p:spPr bwMode="auto">
          <a:xfrm>
            <a:off x="5385309" y="1808307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6</a:t>
            </a:r>
            <a:endParaRPr lang="en-US" sz="1400"/>
          </a:p>
        </p:txBody>
      </p:sp>
      <p:cxnSp>
        <p:nvCxnSpPr>
          <p:cNvPr id="26" name="Straight Arrow Connector 19"/>
          <p:cNvCxnSpPr>
            <a:cxnSpLocks noChangeShapeType="1"/>
            <a:stCxn id="7" idx="7"/>
            <a:endCxn id="9" idx="2"/>
          </p:cNvCxnSpPr>
          <p:nvPr/>
        </p:nvCxnSpPr>
        <p:spPr bwMode="auto">
          <a:xfrm flipV="1">
            <a:off x="3058034" y="2865582"/>
            <a:ext cx="2327275" cy="612775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7" name="Straight Arrow Connector 19"/>
          <p:cNvCxnSpPr>
            <a:cxnSpLocks noChangeShapeType="1"/>
            <a:stCxn id="25" idx="6"/>
            <a:endCxn id="21" idx="1"/>
          </p:cNvCxnSpPr>
          <p:nvPr/>
        </p:nvCxnSpPr>
        <p:spPr bwMode="auto">
          <a:xfrm>
            <a:off x="5829809" y="2022620"/>
            <a:ext cx="3668712" cy="1455737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8" name="Straight Arrow Connector 19"/>
          <p:cNvCxnSpPr>
            <a:cxnSpLocks noChangeShapeType="1"/>
            <a:stCxn id="8" idx="7"/>
            <a:endCxn id="9" idx="3"/>
          </p:cNvCxnSpPr>
          <p:nvPr/>
        </p:nvCxnSpPr>
        <p:spPr bwMode="auto">
          <a:xfrm flipV="1">
            <a:off x="4348671" y="3016395"/>
            <a:ext cx="1101725" cy="461962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prstDash val="sysDot"/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9" name="Straight Arrow Connector 19"/>
          <p:cNvCxnSpPr>
            <a:cxnSpLocks noChangeShapeType="1"/>
            <a:stCxn id="9" idx="0"/>
            <a:endCxn id="25" idx="4"/>
          </p:cNvCxnSpPr>
          <p:nvPr/>
        </p:nvCxnSpPr>
        <p:spPr bwMode="auto">
          <a:xfrm flipV="1">
            <a:off x="5607559" y="2236932"/>
            <a:ext cx="0" cy="414338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prstDash val="sysDot"/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30" name="TextBox 108"/>
          <p:cNvSpPr txBox="1">
            <a:spLocks noChangeArrowheads="1"/>
          </p:cNvSpPr>
          <p:nvPr/>
        </p:nvSpPr>
        <p:spPr bwMode="auto">
          <a:xfrm>
            <a:off x="7190296" y="2343295"/>
            <a:ext cx="4746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G:7</a:t>
            </a:r>
            <a:endParaRPr lang="en-US" sz="1400"/>
          </a:p>
        </p:txBody>
      </p:sp>
      <p:sp>
        <p:nvSpPr>
          <p:cNvPr id="31" name="TextBox 108"/>
          <p:cNvSpPr txBox="1">
            <a:spLocks noChangeArrowheads="1"/>
          </p:cNvSpPr>
          <p:nvPr/>
        </p:nvSpPr>
        <p:spPr bwMode="auto">
          <a:xfrm>
            <a:off x="3058034" y="2497282"/>
            <a:ext cx="5540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A:17</a:t>
            </a:r>
            <a:endParaRPr lang="en-US" sz="1400"/>
          </a:p>
        </p:txBody>
      </p:sp>
      <p:sp>
        <p:nvSpPr>
          <p:cNvPr id="32" name="TextBox 108"/>
          <p:cNvSpPr txBox="1">
            <a:spLocks noChangeArrowheads="1"/>
          </p:cNvSpPr>
          <p:nvPr/>
        </p:nvSpPr>
        <p:spPr bwMode="auto">
          <a:xfrm>
            <a:off x="3891471" y="2910032"/>
            <a:ext cx="5492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D:11</a:t>
            </a:r>
            <a:endParaRPr lang="en-US" sz="1400"/>
          </a:p>
        </p:txBody>
      </p:sp>
      <p:sp>
        <p:nvSpPr>
          <p:cNvPr id="33" name="TextBox 108"/>
          <p:cNvSpPr txBox="1">
            <a:spLocks noChangeArrowheads="1"/>
          </p:cNvSpPr>
          <p:nvPr/>
        </p:nvSpPr>
        <p:spPr bwMode="auto">
          <a:xfrm>
            <a:off x="8850821" y="3389457"/>
            <a:ext cx="4651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H:2</a:t>
            </a:r>
            <a:endParaRPr lang="en-US" sz="1400"/>
          </a:p>
        </p:txBody>
      </p:sp>
      <p:sp>
        <p:nvSpPr>
          <p:cNvPr id="34" name="TextBox 108"/>
          <p:cNvSpPr txBox="1">
            <a:spLocks noChangeArrowheads="1"/>
          </p:cNvSpPr>
          <p:nvPr/>
        </p:nvSpPr>
        <p:spPr bwMode="auto">
          <a:xfrm>
            <a:off x="3874009" y="3924445"/>
            <a:ext cx="5413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F:12</a:t>
            </a:r>
            <a:endParaRPr lang="en-US" sz="1400"/>
          </a:p>
        </p:txBody>
      </p:sp>
      <p:cxnSp>
        <p:nvCxnSpPr>
          <p:cNvPr id="35" name="Straight Arrow Connector 19"/>
          <p:cNvCxnSpPr>
            <a:cxnSpLocks noChangeShapeType="1"/>
            <a:stCxn id="6" idx="5"/>
            <a:endCxn id="13" idx="2"/>
          </p:cNvCxnSpPr>
          <p:nvPr/>
        </p:nvCxnSpPr>
        <p:spPr bwMode="auto">
          <a:xfrm>
            <a:off x="1743584" y="3779982"/>
            <a:ext cx="4029075" cy="1793875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36" name="TextBox 108"/>
          <p:cNvSpPr txBox="1">
            <a:spLocks noChangeArrowheads="1"/>
          </p:cNvSpPr>
          <p:nvPr/>
        </p:nvSpPr>
        <p:spPr bwMode="auto">
          <a:xfrm>
            <a:off x="8288846" y="4194320"/>
            <a:ext cx="4826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I:10</a:t>
            </a:r>
            <a:endParaRPr lang="en-US" sz="1400"/>
          </a:p>
        </p:txBody>
      </p:sp>
      <p:sp>
        <p:nvSpPr>
          <p:cNvPr id="37" name="TextBox 108"/>
          <p:cNvSpPr txBox="1">
            <a:spLocks noChangeArrowheads="1"/>
          </p:cNvSpPr>
          <p:nvPr/>
        </p:nvSpPr>
        <p:spPr bwMode="auto">
          <a:xfrm>
            <a:off x="8576184" y="4911870"/>
            <a:ext cx="4238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J:6</a:t>
            </a:r>
            <a:endParaRPr lang="en-US" sz="1400"/>
          </a:p>
        </p:txBody>
      </p:sp>
      <p:cxnSp>
        <p:nvCxnSpPr>
          <p:cNvPr id="38" name="Straight Arrow Connector 19"/>
          <p:cNvCxnSpPr>
            <a:cxnSpLocks noChangeShapeType="1"/>
            <a:stCxn id="9" idx="4"/>
            <a:endCxn id="5" idx="0"/>
          </p:cNvCxnSpPr>
          <p:nvPr/>
        </p:nvCxnSpPr>
        <p:spPr bwMode="auto">
          <a:xfrm>
            <a:off x="5607559" y="3079895"/>
            <a:ext cx="831850" cy="939800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prstDash val="sysDot"/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39" name="Straight Arrow Connector 19"/>
          <p:cNvCxnSpPr>
            <a:cxnSpLocks noChangeShapeType="1"/>
            <a:stCxn id="5" idx="7"/>
            <a:endCxn id="12" idx="2"/>
          </p:cNvCxnSpPr>
          <p:nvPr/>
        </p:nvCxnSpPr>
        <p:spPr bwMode="auto">
          <a:xfrm flipV="1">
            <a:off x="6594984" y="3629170"/>
            <a:ext cx="1693862" cy="454025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prstDash val="sysDot"/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40" name="Oval 43"/>
          <p:cNvSpPr>
            <a:spLocks noChangeArrowheads="1"/>
          </p:cNvSpPr>
          <p:nvPr/>
        </p:nvSpPr>
        <p:spPr bwMode="auto">
          <a:xfrm>
            <a:off x="7633209" y="4665807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nl-BE" sz="1400"/>
              <a:t>9</a:t>
            </a:r>
            <a:endParaRPr lang="en-US" sz="1400"/>
          </a:p>
        </p:txBody>
      </p:sp>
      <p:sp>
        <p:nvSpPr>
          <p:cNvPr id="41" name="Oval 43"/>
          <p:cNvSpPr>
            <a:spLocks noChangeArrowheads="1"/>
          </p:cNvSpPr>
          <p:nvPr/>
        </p:nvSpPr>
        <p:spPr bwMode="auto">
          <a:xfrm>
            <a:off x="7633209" y="5359545"/>
            <a:ext cx="444500" cy="428625"/>
          </a:xfrm>
          <a:prstGeom prst="ellipse">
            <a:avLst/>
          </a:prstGeom>
          <a:noFill/>
          <a:ln w="9525" algn="ctr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algn="ctr" eaLnBrk="1" hangingPunct="1">
              <a:defRPr/>
            </a:pPr>
            <a:r>
              <a:rPr lang="nl-BE" sz="1050" dirty="0">
                <a:latin typeface="Arial" charset="0"/>
              </a:rPr>
              <a:t>10</a:t>
            </a:r>
            <a:endParaRPr lang="en-US" sz="1050" dirty="0">
              <a:latin typeface="Arial" charset="0"/>
            </a:endParaRPr>
          </a:p>
        </p:txBody>
      </p:sp>
      <p:cxnSp>
        <p:nvCxnSpPr>
          <p:cNvPr id="42" name="Straight Arrow Connector 19"/>
          <p:cNvCxnSpPr>
            <a:cxnSpLocks noChangeShapeType="1"/>
            <a:stCxn id="13" idx="6"/>
            <a:endCxn id="41" idx="2"/>
          </p:cNvCxnSpPr>
          <p:nvPr/>
        </p:nvCxnSpPr>
        <p:spPr bwMode="auto">
          <a:xfrm>
            <a:off x="6217159" y="5573857"/>
            <a:ext cx="1416050" cy="0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prstDash val="sysDot"/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43" name="Straight Arrow Connector 19"/>
          <p:cNvCxnSpPr>
            <a:cxnSpLocks noChangeShapeType="1"/>
            <a:stCxn id="5" idx="6"/>
            <a:endCxn id="40" idx="1"/>
          </p:cNvCxnSpPr>
          <p:nvPr/>
        </p:nvCxnSpPr>
        <p:spPr bwMode="auto">
          <a:xfrm>
            <a:off x="6661659" y="4234007"/>
            <a:ext cx="1036637" cy="495300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prstDash val="sysDot"/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44" name="Straight Arrow Connector 19"/>
          <p:cNvCxnSpPr>
            <a:cxnSpLocks noChangeShapeType="1"/>
            <a:stCxn id="13" idx="0"/>
            <a:endCxn id="12" idx="3"/>
          </p:cNvCxnSpPr>
          <p:nvPr/>
        </p:nvCxnSpPr>
        <p:spPr bwMode="auto">
          <a:xfrm flipV="1">
            <a:off x="5994909" y="3779982"/>
            <a:ext cx="2359025" cy="1579563"/>
          </a:xfrm>
          <a:prstGeom prst="straightConnector1">
            <a:avLst/>
          </a:prstGeom>
          <a:noFill/>
          <a:ln w="25400" algn="ctr">
            <a:solidFill>
              <a:srgbClr val="000000"/>
            </a:solidFill>
            <a:prstDash val="sysDot"/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29867812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AoA</a:t>
            </a:r>
            <a:r>
              <a:rPr lang="nl-BE" dirty="0"/>
              <a:t> 2: Time analysis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7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8811827"/>
              </p:ext>
            </p:extLst>
          </p:nvPr>
        </p:nvGraphicFramePr>
        <p:xfrm>
          <a:off x="5933555" y="766678"/>
          <a:ext cx="5162553" cy="40798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36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36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36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7361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7361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7361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7361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7361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73617">
                  <a:extLst>
                    <a:ext uri="{9D8B030D-6E8A-4147-A177-3AD203B41FA5}">
                      <a16:colId xmlns:a16="http://schemas.microsoft.com/office/drawing/2014/main" val="1407089239"/>
                    </a:ext>
                  </a:extLst>
                </a:gridCol>
              </a:tblGrid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Act.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ES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EF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LS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LF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TS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FS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SS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IS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A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17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6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23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6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6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B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3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5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8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C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20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20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D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3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14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9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33CC33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33CC33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33CC33"/>
                          </a:solidFill>
                        </a:rPr>
                        <a:t>-5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E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3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5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18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15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33CC33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33CC33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92D050"/>
                          </a:solidFill>
                        </a:rPr>
                        <a:t>-5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F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3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15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8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33CC33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33CC33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92D050"/>
                          </a:solidFill>
                        </a:rPr>
                        <a:t>-5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G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17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24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23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30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6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6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H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22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28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30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8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8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33CC33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33CC33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33CC33"/>
                          </a:solidFill>
                        </a:rPr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I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20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30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20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30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FF0000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98"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J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26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24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30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4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/>
                        <a:t>4</a:t>
                      </a:r>
                      <a:endParaRPr lang="en-US" sz="1800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800" dirty="0">
                          <a:solidFill>
                            <a:srgbClr val="33CC33"/>
                          </a:solidFill>
                        </a:rPr>
                        <a:t>0</a:t>
                      </a:r>
                      <a:endParaRPr lang="en-US" sz="1800" dirty="0">
                        <a:solidFill>
                          <a:srgbClr val="33CC33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33CC33"/>
                          </a:solidFill>
                        </a:rPr>
                        <a:t>0</a:t>
                      </a: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9696345"/>
              </p:ext>
            </p:extLst>
          </p:nvPr>
        </p:nvGraphicFramePr>
        <p:xfrm>
          <a:off x="838200" y="1548853"/>
          <a:ext cx="3971924" cy="32766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29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29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29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929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26745"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Event</a:t>
                      </a:r>
                      <a:endParaRPr lang="en-US" sz="1100" dirty="0"/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 err="1"/>
                        <a:t>Early</a:t>
                      </a:r>
                      <a:r>
                        <a:rPr lang="nl-BE" sz="1100" dirty="0"/>
                        <a:t> </a:t>
                      </a:r>
                      <a:r>
                        <a:rPr lang="nl-BE" sz="1100" dirty="0" err="1"/>
                        <a:t>occurrence</a:t>
                      </a:r>
                      <a:endParaRPr lang="en-US" sz="1100" dirty="0"/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Late </a:t>
                      </a:r>
                      <a:r>
                        <a:rPr lang="nl-BE" sz="1100" dirty="0" err="1"/>
                        <a:t>occurrence</a:t>
                      </a:r>
                      <a:endParaRPr lang="en-US" sz="1100" dirty="0"/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Event </a:t>
                      </a:r>
                      <a:r>
                        <a:rPr lang="nl-BE" sz="1100" dirty="0" err="1"/>
                        <a:t>slack</a:t>
                      </a:r>
                      <a:endParaRPr lang="en-US" sz="1100" dirty="0"/>
                    </a:p>
                  </a:txBody>
                  <a:tcPr marL="91441" marR="91441" marT="45705" marB="4570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078"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1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705" marB="4570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9078"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2</a:t>
                      </a:r>
                      <a:endParaRPr lang="en-US" sz="1100" dirty="0"/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3</a:t>
                      </a:r>
                      <a:endParaRPr lang="en-US" sz="1100" dirty="0"/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8</a:t>
                      </a:r>
                      <a:endParaRPr lang="en-US" sz="1100" dirty="0"/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5</a:t>
                      </a:r>
                      <a:endParaRPr lang="en-US" sz="1100" dirty="0"/>
                    </a:p>
                  </a:txBody>
                  <a:tcPr marL="91441" marR="91441" marT="45705" marB="4570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9078"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3</a:t>
                      </a:r>
                      <a:endParaRPr lang="en-US" sz="1100" dirty="0"/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5</a:t>
                      </a:r>
                      <a:endParaRPr lang="en-US" sz="1100" dirty="0"/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20</a:t>
                      </a:r>
                      <a:endParaRPr lang="en-US" sz="1100" dirty="0"/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15</a:t>
                      </a:r>
                      <a:endParaRPr lang="en-US" sz="1100" dirty="0"/>
                    </a:p>
                  </a:txBody>
                  <a:tcPr marL="91441" marR="91441" marT="45705" marB="4570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9078"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4</a:t>
                      </a:r>
                      <a:endParaRPr lang="en-US" sz="1100" dirty="0"/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14</a:t>
                      </a:r>
                      <a:endParaRPr lang="en-US" sz="1100" dirty="0"/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20</a:t>
                      </a:r>
                      <a:endParaRPr lang="en-US" sz="1100" dirty="0"/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6</a:t>
                      </a:r>
                      <a:endParaRPr lang="en-US" sz="1100" dirty="0"/>
                    </a:p>
                  </a:txBody>
                  <a:tcPr marL="91441" marR="91441" marT="45705" marB="4570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9078"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5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20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20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705" marB="4570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9078"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6</a:t>
                      </a:r>
                      <a:endParaRPr lang="en-US" sz="1100" dirty="0"/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17</a:t>
                      </a:r>
                      <a:endParaRPr lang="en-US" sz="1100" dirty="0"/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23</a:t>
                      </a:r>
                      <a:endParaRPr lang="en-US" sz="1100" dirty="0"/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6</a:t>
                      </a:r>
                      <a:endParaRPr lang="en-US" sz="1100" dirty="0"/>
                    </a:p>
                  </a:txBody>
                  <a:tcPr marL="91441" marR="91441" marT="45705" marB="4570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9078"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marL="91441" marR="91441" marT="45705" marB="45705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9078"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8</a:t>
                      </a:r>
                      <a:endParaRPr lang="en-US" sz="1100" dirty="0"/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20</a:t>
                      </a:r>
                      <a:endParaRPr lang="en-US" sz="1100" dirty="0"/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28</a:t>
                      </a:r>
                      <a:endParaRPr lang="en-US" sz="1100" dirty="0"/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/>
                        <a:t>8</a:t>
                      </a:r>
                      <a:endParaRPr lang="en-US" sz="1100" dirty="0"/>
                    </a:p>
                  </a:txBody>
                  <a:tcPr marL="91441" marR="91441" marT="45705" marB="45705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9078"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9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20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20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705" marB="45705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9078"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chemeClr val="tx1"/>
                          </a:solidFill>
                        </a:rPr>
                        <a:t>24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 marL="91441" marR="91441" marT="45705" marB="45705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9078"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11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30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30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705" marB="4570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1100" dirty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en-US" sz="1100" dirty="0">
                        <a:solidFill>
                          <a:srgbClr val="FF0000"/>
                        </a:solidFill>
                      </a:endParaRPr>
                    </a:p>
                  </a:txBody>
                  <a:tcPr marL="91441" marR="91441" marT="45705" marB="45705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838200" y="5103826"/>
            <a:ext cx="58954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/>
            <a:r>
              <a:rPr lang="nl-BE" sz="2400" dirty="0" err="1"/>
              <a:t>TS</a:t>
            </a:r>
            <a:r>
              <a:rPr lang="nl-BE" sz="2400" baseline="-25000" dirty="0" err="1"/>
              <a:t>ij</a:t>
            </a:r>
            <a:r>
              <a:rPr lang="nl-BE" sz="2400" dirty="0"/>
              <a:t> = </a:t>
            </a:r>
            <a:r>
              <a:rPr lang="nl-BE" sz="2400" dirty="0" err="1"/>
              <a:t>t</a:t>
            </a:r>
            <a:r>
              <a:rPr lang="nl-BE" sz="2400" baseline="-25000" dirty="0" err="1"/>
              <a:t>j</a:t>
            </a:r>
            <a:r>
              <a:rPr lang="nl-BE" sz="2400" dirty="0"/>
              <a:t>(L) – t</a:t>
            </a:r>
            <a:r>
              <a:rPr lang="nl-BE" sz="2400" baseline="-25000" dirty="0"/>
              <a:t>i</a:t>
            </a:r>
            <a:r>
              <a:rPr lang="nl-BE" sz="2400" dirty="0"/>
              <a:t>(E) – </a:t>
            </a:r>
            <a:r>
              <a:rPr lang="nl-BE" sz="2400" dirty="0" err="1"/>
              <a:t>y</a:t>
            </a:r>
            <a:r>
              <a:rPr lang="nl-BE" sz="2400" baseline="-25000" dirty="0" err="1"/>
              <a:t>ij</a:t>
            </a:r>
            <a:r>
              <a:rPr lang="nl-BE" sz="2400" dirty="0"/>
              <a:t> = </a:t>
            </a:r>
            <a:r>
              <a:rPr lang="nl-BE" sz="2400" dirty="0" err="1"/>
              <a:t>t</a:t>
            </a:r>
            <a:r>
              <a:rPr lang="nl-BE" sz="2400" baseline="-25000" dirty="0" err="1"/>
              <a:t>j</a:t>
            </a:r>
            <a:r>
              <a:rPr lang="nl-BE" sz="2400" dirty="0"/>
              <a:t>(L) – </a:t>
            </a:r>
            <a:r>
              <a:rPr lang="nl-BE" sz="2400" dirty="0" err="1"/>
              <a:t>EFT</a:t>
            </a:r>
            <a:r>
              <a:rPr lang="nl-BE" sz="2400" baseline="-25000" dirty="0" err="1"/>
              <a:t>ij</a:t>
            </a:r>
            <a:r>
              <a:rPr lang="nl-BE" sz="2400" dirty="0"/>
              <a:t> = </a:t>
            </a:r>
            <a:r>
              <a:rPr lang="nl-BE" sz="2400" dirty="0" err="1"/>
              <a:t>LFT</a:t>
            </a:r>
            <a:r>
              <a:rPr lang="nl-BE" sz="2400" baseline="-25000" dirty="0" err="1"/>
              <a:t>ij</a:t>
            </a:r>
            <a:r>
              <a:rPr lang="nl-BE" sz="2400" dirty="0"/>
              <a:t> - </a:t>
            </a:r>
            <a:r>
              <a:rPr lang="nl-BE" sz="2400" dirty="0" err="1"/>
              <a:t>EFT</a:t>
            </a:r>
            <a:r>
              <a:rPr lang="nl-BE" sz="2400" baseline="-25000" dirty="0" err="1"/>
              <a:t>ij</a:t>
            </a:r>
            <a:endParaRPr lang="nl-BE" sz="2400" baseline="-25000" dirty="0"/>
          </a:p>
          <a:p>
            <a:pPr marL="0" lvl="1"/>
            <a:r>
              <a:rPr lang="nl-BE" sz="2400" dirty="0" err="1"/>
              <a:t>FS</a:t>
            </a:r>
            <a:r>
              <a:rPr lang="nl-BE" sz="2400" baseline="-25000" dirty="0" err="1"/>
              <a:t>ij</a:t>
            </a:r>
            <a:r>
              <a:rPr lang="nl-BE" sz="2400" dirty="0"/>
              <a:t> = </a:t>
            </a:r>
            <a:r>
              <a:rPr lang="nl-BE" sz="2400" dirty="0" err="1"/>
              <a:t>t</a:t>
            </a:r>
            <a:r>
              <a:rPr lang="nl-BE" sz="2400" baseline="-25000" dirty="0" err="1"/>
              <a:t>j</a:t>
            </a:r>
            <a:r>
              <a:rPr lang="nl-BE" sz="2400" dirty="0"/>
              <a:t>(E) – t</a:t>
            </a:r>
            <a:r>
              <a:rPr lang="nl-BE" sz="2400" baseline="-25000" dirty="0"/>
              <a:t>i</a:t>
            </a:r>
            <a:r>
              <a:rPr lang="nl-BE" sz="2400" dirty="0"/>
              <a:t>(E) – </a:t>
            </a:r>
            <a:r>
              <a:rPr lang="nl-BE" sz="2400" dirty="0" err="1"/>
              <a:t>y</a:t>
            </a:r>
            <a:r>
              <a:rPr lang="nl-BE" sz="2400" baseline="-25000" dirty="0" err="1"/>
              <a:t>ij</a:t>
            </a:r>
            <a:r>
              <a:rPr lang="nl-BE" sz="2400" dirty="0"/>
              <a:t> = </a:t>
            </a:r>
            <a:r>
              <a:rPr lang="nl-BE" sz="2400" dirty="0" err="1"/>
              <a:t>t</a:t>
            </a:r>
            <a:r>
              <a:rPr lang="nl-BE" sz="2400" baseline="-25000" dirty="0" err="1"/>
              <a:t>j</a:t>
            </a:r>
            <a:r>
              <a:rPr lang="nl-BE" sz="2400" dirty="0"/>
              <a:t>(E) – </a:t>
            </a:r>
            <a:r>
              <a:rPr lang="nl-BE" sz="2400" dirty="0" err="1"/>
              <a:t>EFT</a:t>
            </a:r>
            <a:r>
              <a:rPr lang="nl-BE" sz="2400" baseline="-25000" dirty="0" err="1"/>
              <a:t>ij</a:t>
            </a:r>
            <a:endParaRPr lang="nl-BE" sz="2400" baseline="-25000" dirty="0"/>
          </a:p>
          <a:p>
            <a:pPr marL="0" lvl="1"/>
            <a:r>
              <a:rPr lang="nl-BE" sz="2400" dirty="0" err="1"/>
              <a:t>SS</a:t>
            </a:r>
            <a:r>
              <a:rPr lang="nl-BE" sz="2400" baseline="-25000" dirty="0" err="1"/>
              <a:t>ij</a:t>
            </a:r>
            <a:r>
              <a:rPr lang="nl-BE" sz="2400" dirty="0"/>
              <a:t> = </a:t>
            </a:r>
            <a:r>
              <a:rPr lang="nl-BE" sz="2400" dirty="0" err="1"/>
              <a:t>t</a:t>
            </a:r>
            <a:r>
              <a:rPr lang="nl-BE" sz="2400" baseline="-25000" dirty="0" err="1"/>
              <a:t>j</a:t>
            </a:r>
            <a:r>
              <a:rPr lang="nl-BE" sz="2400" dirty="0"/>
              <a:t>(L) – t</a:t>
            </a:r>
            <a:r>
              <a:rPr lang="nl-BE" sz="2400" baseline="-25000" dirty="0"/>
              <a:t>i</a:t>
            </a:r>
            <a:r>
              <a:rPr lang="nl-BE" sz="2400" dirty="0"/>
              <a:t>(L) – </a:t>
            </a:r>
            <a:r>
              <a:rPr lang="nl-BE" sz="2400" dirty="0" err="1"/>
              <a:t>y</a:t>
            </a:r>
            <a:r>
              <a:rPr lang="nl-BE" sz="2400" baseline="-25000" dirty="0" err="1"/>
              <a:t>ij</a:t>
            </a:r>
            <a:r>
              <a:rPr lang="nl-BE" sz="2400" dirty="0"/>
              <a:t> = </a:t>
            </a:r>
            <a:r>
              <a:rPr lang="nl-BE" sz="2400" dirty="0" err="1"/>
              <a:t>LST</a:t>
            </a:r>
            <a:r>
              <a:rPr lang="nl-BE" sz="2400" baseline="-25000" dirty="0" err="1"/>
              <a:t>ij</a:t>
            </a:r>
            <a:r>
              <a:rPr lang="nl-BE" sz="2400" baseline="-25000" dirty="0"/>
              <a:t> </a:t>
            </a:r>
            <a:r>
              <a:rPr lang="nl-BE" sz="2400" dirty="0"/>
              <a:t>– t</a:t>
            </a:r>
            <a:r>
              <a:rPr lang="nl-BE" sz="2400" baseline="-25000" dirty="0"/>
              <a:t>i</a:t>
            </a:r>
            <a:r>
              <a:rPr lang="nl-BE" sz="2400" dirty="0"/>
              <a:t>(L)</a:t>
            </a:r>
          </a:p>
          <a:p>
            <a:pPr marL="0" lvl="1"/>
            <a:r>
              <a:rPr lang="nl-BE" sz="2400" dirty="0" err="1"/>
              <a:t>IS</a:t>
            </a:r>
            <a:r>
              <a:rPr lang="nl-BE" sz="2400" baseline="-25000" dirty="0" err="1"/>
              <a:t>ij</a:t>
            </a:r>
            <a:r>
              <a:rPr lang="nl-BE" sz="2400" dirty="0"/>
              <a:t> = </a:t>
            </a:r>
            <a:r>
              <a:rPr lang="nl-BE" sz="2400" dirty="0" err="1"/>
              <a:t>t</a:t>
            </a:r>
            <a:r>
              <a:rPr lang="nl-BE" sz="2400" baseline="-25000" dirty="0" err="1"/>
              <a:t>j</a:t>
            </a:r>
            <a:r>
              <a:rPr lang="nl-BE" sz="2400" dirty="0"/>
              <a:t>(E) – t</a:t>
            </a:r>
            <a:r>
              <a:rPr lang="nl-BE" sz="2400" baseline="-25000" dirty="0"/>
              <a:t>i</a:t>
            </a:r>
            <a:r>
              <a:rPr lang="nl-BE" sz="2400" dirty="0"/>
              <a:t>(L) – </a:t>
            </a:r>
            <a:r>
              <a:rPr lang="nl-BE" sz="2400" dirty="0" err="1"/>
              <a:t>y</a:t>
            </a:r>
            <a:r>
              <a:rPr lang="nl-BE" sz="2400" baseline="-25000" dirty="0" err="1"/>
              <a:t>ij</a:t>
            </a:r>
            <a:endParaRPr lang="en-US" sz="2400" baseline="-25000" dirty="0"/>
          </a:p>
        </p:txBody>
      </p:sp>
    </p:spTree>
    <p:extLst>
      <p:ext uri="{BB962C8B-B14F-4D97-AF65-F5344CB8AC3E}">
        <p14:creationId xmlns:p14="http://schemas.microsoft.com/office/powerpoint/2010/main" val="2773293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Exercise</a:t>
            </a:r>
            <a:r>
              <a:rPr lang="nl-BE" dirty="0"/>
              <a:t> 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8</a:t>
            </a:fld>
            <a:endParaRPr lang="en-US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1958761" y="6313583"/>
            <a:ext cx="6326259" cy="6096"/>
          </a:xfrm>
          <a:prstGeom prst="straightConnector1">
            <a:avLst/>
          </a:prstGeom>
          <a:ln w="317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V="1">
            <a:off x="1958761" y="1690688"/>
            <a:ext cx="0" cy="4622895"/>
          </a:xfrm>
          <a:prstGeom prst="straightConnector1">
            <a:avLst/>
          </a:prstGeom>
          <a:ln w="317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H="1" flipV="1">
            <a:off x="2318761" y="1638479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H="1" flipV="1">
            <a:off x="2678761" y="1638479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3038761" y="1638479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 flipV="1">
            <a:off x="3398761" y="1638479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 flipV="1">
            <a:off x="3758761" y="1638479"/>
            <a:ext cx="13750" cy="4680000"/>
          </a:xfrm>
          <a:prstGeom prst="line">
            <a:avLst/>
          </a:prstGeom>
          <a:ln w="190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 flipV="1">
            <a:off x="4118761" y="1638479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 flipV="1">
            <a:off x="4478761" y="1638479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 flipV="1">
            <a:off x="4838761" y="1638479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H="1" flipV="1">
            <a:off x="5198761" y="1638479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H="1" flipV="1">
            <a:off x="5558761" y="1638479"/>
            <a:ext cx="13750" cy="4680000"/>
          </a:xfrm>
          <a:prstGeom prst="line">
            <a:avLst/>
          </a:prstGeom>
          <a:ln w="190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 flipV="1">
            <a:off x="5918761" y="1638479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 flipV="1">
            <a:off x="6278761" y="1638479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 flipV="1">
            <a:off x="6638761" y="1638479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 flipV="1">
            <a:off x="6998761" y="1638479"/>
            <a:ext cx="13750" cy="4680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 flipV="1">
            <a:off x="7358761" y="1638479"/>
            <a:ext cx="13750" cy="4680000"/>
          </a:xfrm>
          <a:prstGeom prst="line">
            <a:avLst/>
          </a:prstGeom>
          <a:ln w="190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8210714" y="6135013"/>
            <a:ext cx="6495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/>
              <a:t>Time</a:t>
            </a:r>
            <a:endParaRPr 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3472450" y="6262052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5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003345" y="6262052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15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198760" y="6262052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10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111107" y="6262052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4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642428" y="6262052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14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917820" y="6262052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9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749764" y="6262052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3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281511" y="6262052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13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556479" y="6262052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8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388421" y="6262052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2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920594" y="6262052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12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195136" y="6262052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7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027078" y="6262052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1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559677" y="6262052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11</a:t>
            </a:r>
            <a:endParaRPr lang="en-US" sz="1200" dirty="0">
              <a:solidFill>
                <a:srgbClr val="7030A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833793" y="6262052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1200" dirty="0">
                <a:solidFill>
                  <a:srgbClr val="7030A0"/>
                </a:solidFill>
              </a:rPr>
              <a:t>6</a:t>
            </a:r>
            <a:endParaRPr lang="en-US" sz="1200" dirty="0">
              <a:solidFill>
                <a:srgbClr val="7030A0"/>
              </a:solidFill>
            </a:endParaRPr>
          </a:p>
        </p:txBody>
      </p:sp>
      <p:cxnSp>
        <p:nvCxnSpPr>
          <p:cNvPr id="38" name="Straight Connector 37"/>
          <p:cNvCxnSpPr/>
          <p:nvPr/>
        </p:nvCxnSpPr>
        <p:spPr>
          <a:xfrm flipV="1">
            <a:off x="1958761" y="2243942"/>
            <a:ext cx="1453750" cy="896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flipV="1">
            <a:off x="2307453" y="2342674"/>
            <a:ext cx="1453750" cy="896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V="1">
            <a:off x="2678761" y="2441406"/>
            <a:ext cx="1453750" cy="896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flipV="1">
            <a:off x="1958761" y="2638870"/>
            <a:ext cx="1793125" cy="1"/>
          </a:xfrm>
          <a:prstGeom prst="line">
            <a:avLst/>
          </a:prstGeom>
          <a:ln>
            <a:solidFill>
              <a:srgbClr val="92D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flipV="1">
            <a:off x="3043617" y="2540138"/>
            <a:ext cx="1453750" cy="896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flipV="1">
            <a:off x="2318761" y="2728638"/>
            <a:ext cx="1793125" cy="1"/>
          </a:xfrm>
          <a:prstGeom prst="line">
            <a:avLst/>
          </a:prstGeom>
          <a:ln>
            <a:solidFill>
              <a:srgbClr val="92D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flipV="1">
            <a:off x="2685635" y="2818406"/>
            <a:ext cx="1793125" cy="1"/>
          </a:xfrm>
          <a:prstGeom prst="line">
            <a:avLst/>
          </a:prstGeom>
          <a:ln>
            <a:solidFill>
              <a:srgbClr val="92D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flipV="1">
            <a:off x="1958761" y="2908174"/>
            <a:ext cx="733750" cy="1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V="1">
            <a:off x="2332511" y="2997942"/>
            <a:ext cx="733750" cy="1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V="1">
            <a:off x="2685635" y="3087710"/>
            <a:ext cx="733750" cy="1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V="1">
            <a:off x="3053635" y="3177478"/>
            <a:ext cx="733750" cy="1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flipV="1">
            <a:off x="3427385" y="3267246"/>
            <a:ext cx="733750" cy="1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V="1">
            <a:off x="3780509" y="3357014"/>
            <a:ext cx="733750" cy="1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flipV="1">
            <a:off x="4120840" y="3446782"/>
            <a:ext cx="733750" cy="1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flipV="1">
            <a:off x="3779386" y="3536550"/>
            <a:ext cx="1453750" cy="8965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flipV="1">
            <a:off x="4120394" y="3635282"/>
            <a:ext cx="1453750" cy="8965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V="1">
            <a:off x="4485636" y="3734014"/>
            <a:ext cx="1453750" cy="8965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flipV="1">
            <a:off x="2695136" y="3832746"/>
            <a:ext cx="1793125" cy="1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V="1">
            <a:off x="3053635" y="3922514"/>
            <a:ext cx="1793125" cy="1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V="1">
            <a:off x="3402014" y="4012282"/>
            <a:ext cx="1793125" cy="1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 flipV="1">
            <a:off x="3779570" y="4102050"/>
            <a:ext cx="1793125" cy="1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 flipV="1">
            <a:off x="4138069" y="4191818"/>
            <a:ext cx="1793125" cy="1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 flipV="1">
            <a:off x="4486448" y="4281586"/>
            <a:ext cx="1793125" cy="1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 flipV="1">
            <a:off x="4845636" y="4371354"/>
            <a:ext cx="1793125" cy="1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flipV="1">
            <a:off x="5216400" y="4461122"/>
            <a:ext cx="1453750" cy="8965"/>
          </a:xfrm>
          <a:prstGeom prst="line">
            <a:avLst/>
          </a:prstGeom>
          <a:ln>
            <a:solidFill>
              <a:srgbClr val="7030A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 flipV="1">
            <a:off x="5557408" y="4559854"/>
            <a:ext cx="1453750" cy="8965"/>
          </a:xfrm>
          <a:prstGeom prst="line">
            <a:avLst/>
          </a:prstGeom>
          <a:ln>
            <a:solidFill>
              <a:srgbClr val="7030A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 flipV="1">
            <a:off x="5922650" y="4658586"/>
            <a:ext cx="1453750" cy="8965"/>
          </a:xfrm>
          <a:prstGeom prst="line">
            <a:avLst/>
          </a:prstGeom>
          <a:ln>
            <a:solidFill>
              <a:srgbClr val="7030A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 flipV="1">
            <a:off x="3424877" y="4757318"/>
            <a:ext cx="733750" cy="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 flipV="1">
            <a:off x="3769431" y="4847086"/>
            <a:ext cx="733750" cy="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 flipV="1">
            <a:off x="4131458" y="4936854"/>
            <a:ext cx="733750" cy="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 flipV="1">
            <a:off x="4484582" y="5026622"/>
            <a:ext cx="733750" cy="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 flipV="1">
            <a:off x="4860082" y="5116390"/>
            <a:ext cx="733750" cy="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 flipV="1">
            <a:off x="5210272" y="5206158"/>
            <a:ext cx="733750" cy="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 flipV="1">
            <a:off x="5578272" y="5295926"/>
            <a:ext cx="733750" cy="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 flipV="1">
            <a:off x="5928576" y="5385694"/>
            <a:ext cx="733750" cy="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 flipV="1">
            <a:off x="6305146" y="5475462"/>
            <a:ext cx="733750" cy="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 flipV="1">
            <a:off x="6645477" y="5565230"/>
            <a:ext cx="733750" cy="1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flipV="1">
            <a:off x="4484582" y="5657678"/>
            <a:ext cx="733750" cy="1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 flipV="1">
            <a:off x="4848359" y="5747446"/>
            <a:ext cx="733750" cy="1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 flipV="1">
            <a:off x="5210272" y="5837214"/>
            <a:ext cx="733750" cy="1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 flipV="1">
            <a:off x="5578272" y="5926982"/>
            <a:ext cx="733750" cy="1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 flipV="1">
            <a:off x="5928576" y="6016750"/>
            <a:ext cx="733750" cy="1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 flipV="1">
            <a:off x="6305146" y="6106518"/>
            <a:ext cx="733750" cy="1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 flipV="1">
            <a:off x="6645477" y="6196265"/>
            <a:ext cx="733750" cy="1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89970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ILP model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9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38200" y="1568743"/>
            <a:ext cx="8142646" cy="45259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nl-BE" dirty="0" err="1"/>
              <a:t>Minimize</a:t>
            </a:r>
            <a:r>
              <a:rPr lang="nl-BE" dirty="0"/>
              <a:t>   Z</a:t>
            </a:r>
          </a:p>
          <a:p>
            <a:pPr marL="0" indent="0">
              <a:buNone/>
            </a:pPr>
            <a:r>
              <a:rPr lang="nl-BE" dirty="0"/>
              <a:t>ST:</a:t>
            </a:r>
          </a:p>
          <a:p>
            <a:pPr marL="0" indent="0">
              <a:buNone/>
            </a:pPr>
            <a:r>
              <a:rPr lang="nl-BE" dirty="0"/>
              <a:t>x</a:t>
            </a:r>
            <a:r>
              <a:rPr lang="nl-BE" baseline="-25000" dirty="0"/>
              <a:t>21</a:t>
            </a:r>
            <a:r>
              <a:rPr lang="nl-BE" dirty="0"/>
              <a:t> + x</a:t>
            </a:r>
            <a:r>
              <a:rPr lang="nl-BE" baseline="-25000" dirty="0"/>
              <a:t>22</a:t>
            </a:r>
            <a:r>
              <a:rPr lang="nl-BE" dirty="0"/>
              <a:t> + x</a:t>
            </a:r>
            <a:r>
              <a:rPr lang="nl-BE" baseline="-25000" dirty="0"/>
              <a:t>23</a:t>
            </a:r>
            <a:r>
              <a:rPr lang="nl-BE" dirty="0"/>
              <a:t> + x</a:t>
            </a:r>
            <a:r>
              <a:rPr lang="nl-BE" baseline="-25000" dirty="0"/>
              <a:t>24</a:t>
            </a:r>
            <a:r>
              <a:rPr lang="nl-BE" dirty="0"/>
              <a:t> = 1</a:t>
            </a:r>
          </a:p>
          <a:p>
            <a:pPr marL="0" indent="0">
              <a:buNone/>
            </a:pPr>
            <a:r>
              <a:rPr lang="nl-BE" dirty="0"/>
              <a:t>x</a:t>
            </a:r>
            <a:r>
              <a:rPr lang="nl-BE" baseline="-25000" dirty="0"/>
              <a:t>31</a:t>
            </a:r>
            <a:r>
              <a:rPr lang="nl-BE" dirty="0"/>
              <a:t> + x</a:t>
            </a:r>
            <a:r>
              <a:rPr lang="nl-BE" baseline="-25000" dirty="0"/>
              <a:t>32</a:t>
            </a:r>
            <a:r>
              <a:rPr lang="nl-BE" dirty="0"/>
              <a:t> + x</a:t>
            </a:r>
            <a:r>
              <a:rPr lang="nl-BE" baseline="-25000" dirty="0"/>
              <a:t>33</a:t>
            </a:r>
            <a:r>
              <a:rPr lang="nl-BE" dirty="0"/>
              <a:t> = 1</a:t>
            </a:r>
          </a:p>
          <a:p>
            <a:pPr marL="0" indent="0">
              <a:buNone/>
            </a:pPr>
            <a:r>
              <a:rPr lang="nl-BE" dirty="0"/>
              <a:t>x</a:t>
            </a:r>
            <a:r>
              <a:rPr lang="nl-BE" baseline="-25000" dirty="0"/>
              <a:t>41</a:t>
            </a:r>
            <a:r>
              <a:rPr lang="nl-BE" dirty="0"/>
              <a:t> + x</a:t>
            </a:r>
            <a:r>
              <a:rPr lang="nl-BE" baseline="-25000" dirty="0"/>
              <a:t>42</a:t>
            </a:r>
            <a:r>
              <a:rPr lang="nl-BE" dirty="0"/>
              <a:t> + x</a:t>
            </a:r>
            <a:r>
              <a:rPr lang="nl-BE" baseline="-25000" dirty="0"/>
              <a:t>43</a:t>
            </a:r>
            <a:r>
              <a:rPr lang="nl-BE" dirty="0"/>
              <a:t> + x</a:t>
            </a:r>
            <a:r>
              <a:rPr lang="nl-BE" baseline="-25000" dirty="0"/>
              <a:t>44</a:t>
            </a:r>
            <a:r>
              <a:rPr lang="nl-BE" dirty="0"/>
              <a:t> + x</a:t>
            </a:r>
            <a:r>
              <a:rPr lang="nl-BE" baseline="-25000" dirty="0"/>
              <a:t>45</a:t>
            </a:r>
            <a:r>
              <a:rPr lang="nl-BE" dirty="0"/>
              <a:t> + x</a:t>
            </a:r>
            <a:r>
              <a:rPr lang="nl-BE" baseline="-25000" dirty="0"/>
              <a:t>46</a:t>
            </a:r>
            <a:r>
              <a:rPr lang="nl-BE" dirty="0"/>
              <a:t> + x</a:t>
            </a:r>
            <a:r>
              <a:rPr lang="nl-BE" baseline="-25000" dirty="0"/>
              <a:t>47</a:t>
            </a:r>
            <a:r>
              <a:rPr lang="nl-BE" dirty="0"/>
              <a:t> = 1</a:t>
            </a:r>
          </a:p>
          <a:p>
            <a:pPr marL="0" indent="0">
              <a:buNone/>
            </a:pPr>
            <a:r>
              <a:rPr lang="nl-BE" dirty="0"/>
              <a:t>x</a:t>
            </a:r>
            <a:r>
              <a:rPr lang="nl-BE" baseline="-25000" dirty="0"/>
              <a:t>56</a:t>
            </a:r>
            <a:r>
              <a:rPr lang="nl-BE" dirty="0"/>
              <a:t> + x</a:t>
            </a:r>
            <a:r>
              <a:rPr lang="nl-BE" baseline="-25000" dirty="0"/>
              <a:t>57</a:t>
            </a:r>
            <a:r>
              <a:rPr lang="nl-BE" dirty="0"/>
              <a:t> + x</a:t>
            </a:r>
            <a:r>
              <a:rPr lang="nl-BE" baseline="-25000" dirty="0"/>
              <a:t>58</a:t>
            </a:r>
            <a:r>
              <a:rPr lang="nl-BE" dirty="0"/>
              <a:t> = 1</a:t>
            </a:r>
          </a:p>
          <a:p>
            <a:pPr marL="0" indent="0">
              <a:buNone/>
            </a:pPr>
            <a:r>
              <a:rPr lang="nl-BE" dirty="0"/>
              <a:t>x</a:t>
            </a:r>
            <a:r>
              <a:rPr lang="nl-BE" baseline="-25000" dirty="0"/>
              <a:t>63</a:t>
            </a:r>
            <a:r>
              <a:rPr lang="nl-BE" dirty="0"/>
              <a:t> + x</a:t>
            </a:r>
            <a:r>
              <a:rPr lang="nl-BE" baseline="-25000" dirty="0"/>
              <a:t>64</a:t>
            </a:r>
            <a:r>
              <a:rPr lang="nl-BE" dirty="0"/>
              <a:t> + x</a:t>
            </a:r>
            <a:r>
              <a:rPr lang="nl-BE" baseline="-25000" dirty="0"/>
              <a:t>65</a:t>
            </a:r>
            <a:r>
              <a:rPr lang="nl-BE" dirty="0"/>
              <a:t> + x</a:t>
            </a:r>
            <a:r>
              <a:rPr lang="nl-BE" baseline="-25000" dirty="0"/>
              <a:t>66</a:t>
            </a:r>
            <a:r>
              <a:rPr lang="nl-BE" dirty="0"/>
              <a:t> + x</a:t>
            </a:r>
            <a:r>
              <a:rPr lang="nl-BE" baseline="-25000" dirty="0"/>
              <a:t>67</a:t>
            </a:r>
            <a:r>
              <a:rPr lang="nl-BE" dirty="0"/>
              <a:t> + x</a:t>
            </a:r>
            <a:r>
              <a:rPr lang="nl-BE" baseline="-25000" dirty="0"/>
              <a:t>68</a:t>
            </a:r>
            <a:r>
              <a:rPr lang="nl-BE" dirty="0"/>
              <a:t> + x</a:t>
            </a:r>
            <a:r>
              <a:rPr lang="nl-BE" baseline="-25000" dirty="0"/>
              <a:t>69</a:t>
            </a:r>
            <a:r>
              <a:rPr lang="nl-BE" dirty="0"/>
              <a:t> = 1</a:t>
            </a:r>
          </a:p>
          <a:p>
            <a:pPr marL="0" indent="0">
              <a:buNone/>
            </a:pPr>
            <a:r>
              <a:rPr lang="nl-BE" dirty="0"/>
              <a:t>x</a:t>
            </a:r>
            <a:r>
              <a:rPr lang="nl-BE" baseline="-25000" dirty="0"/>
              <a:t>7,10</a:t>
            </a:r>
            <a:r>
              <a:rPr lang="nl-BE" dirty="0"/>
              <a:t> + x</a:t>
            </a:r>
            <a:r>
              <a:rPr lang="nl-BE" baseline="-25000" dirty="0"/>
              <a:t>7,11</a:t>
            </a:r>
            <a:r>
              <a:rPr lang="nl-BE" dirty="0"/>
              <a:t> + x</a:t>
            </a:r>
            <a:r>
              <a:rPr lang="nl-BE" baseline="-25000" dirty="0"/>
              <a:t>7,12</a:t>
            </a:r>
            <a:r>
              <a:rPr lang="nl-BE" dirty="0"/>
              <a:t> = 1</a:t>
            </a:r>
          </a:p>
          <a:p>
            <a:pPr marL="0" indent="0">
              <a:buNone/>
            </a:pPr>
            <a:r>
              <a:rPr lang="nl-BE" dirty="0"/>
              <a:t>x</a:t>
            </a:r>
            <a:r>
              <a:rPr lang="nl-BE" baseline="-25000" dirty="0"/>
              <a:t>85</a:t>
            </a:r>
            <a:r>
              <a:rPr lang="nl-BE" dirty="0"/>
              <a:t> + x</a:t>
            </a:r>
            <a:r>
              <a:rPr lang="nl-BE" baseline="-25000" dirty="0"/>
              <a:t>86</a:t>
            </a:r>
            <a:r>
              <a:rPr lang="nl-BE" dirty="0"/>
              <a:t> + x</a:t>
            </a:r>
            <a:r>
              <a:rPr lang="nl-BE" baseline="-25000" dirty="0"/>
              <a:t>87</a:t>
            </a:r>
            <a:r>
              <a:rPr lang="nl-BE" dirty="0"/>
              <a:t> + x</a:t>
            </a:r>
            <a:r>
              <a:rPr lang="nl-BE" baseline="-25000" dirty="0"/>
              <a:t>88</a:t>
            </a:r>
            <a:r>
              <a:rPr lang="nl-BE" dirty="0"/>
              <a:t> + x</a:t>
            </a:r>
            <a:r>
              <a:rPr lang="nl-BE" baseline="-25000" dirty="0"/>
              <a:t>89</a:t>
            </a:r>
            <a:r>
              <a:rPr lang="nl-BE" dirty="0"/>
              <a:t> + x</a:t>
            </a:r>
            <a:r>
              <a:rPr lang="nl-BE" baseline="-25000" dirty="0"/>
              <a:t>8,10</a:t>
            </a:r>
            <a:r>
              <a:rPr lang="nl-BE" dirty="0"/>
              <a:t> + x</a:t>
            </a:r>
            <a:r>
              <a:rPr lang="nl-BE" baseline="-25000" dirty="0"/>
              <a:t>8,11</a:t>
            </a:r>
            <a:r>
              <a:rPr lang="nl-BE" dirty="0"/>
              <a:t> + x</a:t>
            </a:r>
            <a:r>
              <a:rPr lang="nl-BE" baseline="-25000" dirty="0"/>
              <a:t>8,12</a:t>
            </a:r>
            <a:r>
              <a:rPr lang="nl-BE" dirty="0"/>
              <a:t> + x</a:t>
            </a:r>
            <a:r>
              <a:rPr lang="nl-BE" baseline="-25000" dirty="0"/>
              <a:t>8,13</a:t>
            </a:r>
            <a:r>
              <a:rPr lang="nl-BE" dirty="0"/>
              <a:t> </a:t>
            </a:r>
            <a:br>
              <a:rPr lang="nl-BE" dirty="0"/>
            </a:br>
            <a:r>
              <a:rPr lang="nl-BE" dirty="0"/>
              <a:t>	+ x</a:t>
            </a:r>
            <a:r>
              <a:rPr lang="nl-BE" baseline="-25000" dirty="0"/>
              <a:t>8,14</a:t>
            </a:r>
            <a:r>
              <a:rPr lang="nl-BE" dirty="0"/>
              <a:t> = 1</a:t>
            </a:r>
          </a:p>
          <a:p>
            <a:pPr marL="0" indent="0">
              <a:buNone/>
            </a:pPr>
            <a:r>
              <a:rPr lang="nl-BE" dirty="0"/>
              <a:t>x</a:t>
            </a:r>
            <a:r>
              <a:rPr lang="nl-BE" baseline="-25000" dirty="0"/>
              <a:t>98</a:t>
            </a:r>
            <a:r>
              <a:rPr lang="nl-BE" dirty="0"/>
              <a:t> + x</a:t>
            </a:r>
            <a:r>
              <a:rPr lang="nl-BE" baseline="-25000" dirty="0"/>
              <a:t>99</a:t>
            </a:r>
            <a:r>
              <a:rPr lang="nl-BE" dirty="0"/>
              <a:t> + x</a:t>
            </a:r>
            <a:r>
              <a:rPr lang="nl-BE" baseline="-25000" dirty="0"/>
              <a:t>9,10</a:t>
            </a:r>
            <a:r>
              <a:rPr lang="nl-BE" dirty="0"/>
              <a:t> + x</a:t>
            </a:r>
            <a:r>
              <a:rPr lang="nl-BE" baseline="-25000" dirty="0"/>
              <a:t>9,11</a:t>
            </a:r>
            <a:r>
              <a:rPr lang="nl-BE" dirty="0"/>
              <a:t> + x</a:t>
            </a:r>
            <a:r>
              <a:rPr lang="nl-BE" baseline="-25000" dirty="0"/>
              <a:t>9,12</a:t>
            </a:r>
            <a:r>
              <a:rPr lang="nl-BE" dirty="0"/>
              <a:t> + x</a:t>
            </a:r>
            <a:r>
              <a:rPr lang="nl-BE" baseline="-25000" dirty="0"/>
              <a:t>9,13</a:t>
            </a:r>
            <a:r>
              <a:rPr lang="nl-BE" dirty="0"/>
              <a:t> + x</a:t>
            </a:r>
            <a:r>
              <a:rPr lang="nl-BE" baseline="-25000" dirty="0"/>
              <a:t>9,14</a:t>
            </a:r>
            <a:r>
              <a:rPr lang="nl-BE" dirty="0"/>
              <a:t> = 1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43979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ILP model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10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720000" y="1335987"/>
            <a:ext cx="7920000" cy="4525963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nl-BE" sz="2000" dirty="0"/>
              <a:t>1 x</a:t>
            </a:r>
            <a:r>
              <a:rPr lang="nl-BE" sz="2000" baseline="-25000" dirty="0"/>
              <a:t>21</a:t>
            </a:r>
            <a:r>
              <a:rPr lang="nl-BE" sz="2000" dirty="0"/>
              <a:t> + 2 x</a:t>
            </a:r>
            <a:r>
              <a:rPr lang="nl-BE" sz="2000" baseline="-25000" dirty="0"/>
              <a:t>22</a:t>
            </a:r>
            <a:r>
              <a:rPr lang="nl-BE" sz="2000" dirty="0"/>
              <a:t> + 3 x</a:t>
            </a:r>
            <a:r>
              <a:rPr lang="nl-BE" sz="2000" baseline="-25000" dirty="0"/>
              <a:t>23</a:t>
            </a:r>
            <a:r>
              <a:rPr lang="nl-BE" sz="2000" dirty="0"/>
              <a:t> + 4 x</a:t>
            </a:r>
            <a:r>
              <a:rPr lang="nl-BE" sz="2000" baseline="-25000" dirty="0"/>
              <a:t>24</a:t>
            </a:r>
            <a:r>
              <a:rPr lang="nl-BE" sz="2000" dirty="0"/>
              <a:t> + 4 &lt;= 6 x</a:t>
            </a:r>
            <a:r>
              <a:rPr lang="nl-BE" sz="2000" baseline="-25000" dirty="0"/>
              <a:t>56</a:t>
            </a:r>
            <a:r>
              <a:rPr lang="nl-BE" sz="2000" dirty="0"/>
              <a:t> + 7 x</a:t>
            </a:r>
            <a:r>
              <a:rPr lang="nl-BE" sz="2000" baseline="-25000" dirty="0"/>
              <a:t>57</a:t>
            </a:r>
            <a:r>
              <a:rPr lang="nl-BE" sz="2000" dirty="0"/>
              <a:t> + 8 x</a:t>
            </a:r>
            <a:r>
              <a:rPr lang="nl-BE" sz="2000" baseline="-25000" dirty="0"/>
              <a:t>58</a:t>
            </a:r>
            <a:endParaRPr lang="nl-BE" sz="2000" dirty="0"/>
          </a:p>
          <a:p>
            <a:pPr marL="0" indent="0">
              <a:lnSpc>
                <a:spcPct val="150000"/>
              </a:lnSpc>
              <a:buNone/>
            </a:pPr>
            <a:r>
              <a:rPr lang="nl-BE" sz="2000" dirty="0"/>
              <a:t>1 x</a:t>
            </a:r>
            <a:r>
              <a:rPr lang="nl-BE" sz="2000" baseline="-25000" dirty="0"/>
              <a:t>21</a:t>
            </a:r>
            <a:r>
              <a:rPr lang="nl-BE" sz="2000" dirty="0"/>
              <a:t> + 2 x</a:t>
            </a:r>
            <a:r>
              <a:rPr lang="nl-BE" sz="2000" baseline="-25000" dirty="0"/>
              <a:t>22</a:t>
            </a:r>
            <a:r>
              <a:rPr lang="nl-BE" sz="2000" dirty="0"/>
              <a:t> + 3 x</a:t>
            </a:r>
            <a:r>
              <a:rPr lang="nl-BE" sz="2000" baseline="-25000" dirty="0"/>
              <a:t>23</a:t>
            </a:r>
            <a:r>
              <a:rPr lang="nl-BE" sz="2000" dirty="0"/>
              <a:t> + 4 x</a:t>
            </a:r>
            <a:r>
              <a:rPr lang="nl-BE" sz="2000" baseline="-25000" dirty="0"/>
              <a:t>24</a:t>
            </a:r>
            <a:r>
              <a:rPr lang="nl-BE" sz="2000" dirty="0"/>
              <a:t> + 4 &lt;= 5 x</a:t>
            </a:r>
            <a:r>
              <a:rPr lang="nl-BE" sz="2000" baseline="-25000" dirty="0"/>
              <a:t>85</a:t>
            </a:r>
            <a:r>
              <a:rPr lang="nl-BE" sz="2000" dirty="0"/>
              <a:t> + 6 x</a:t>
            </a:r>
            <a:r>
              <a:rPr lang="nl-BE" sz="2000" baseline="-25000" dirty="0"/>
              <a:t>86</a:t>
            </a:r>
            <a:r>
              <a:rPr lang="nl-BE" sz="2000" dirty="0"/>
              <a:t> + 7 x</a:t>
            </a:r>
            <a:r>
              <a:rPr lang="nl-BE" sz="2000" baseline="-25000" dirty="0"/>
              <a:t>87</a:t>
            </a:r>
            <a:r>
              <a:rPr lang="nl-BE" sz="2000" dirty="0"/>
              <a:t> + 8 x</a:t>
            </a:r>
            <a:r>
              <a:rPr lang="nl-BE" sz="2000" baseline="-25000" dirty="0"/>
              <a:t>88</a:t>
            </a:r>
            <a:r>
              <a:rPr lang="nl-BE" sz="2000" dirty="0"/>
              <a:t> + 9 x</a:t>
            </a:r>
            <a:r>
              <a:rPr lang="nl-BE" sz="2000" baseline="-25000" dirty="0"/>
              <a:t>89</a:t>
            </a:r>
            <a:r>
              <a:rPr lang="nl-BE" sz="2000" dirty="0"/>
              <a:t> </a:t>
            </a:r>
            <a:br>
              <a:rPr lang="nl-BE" sz="2000" dirty="0"/>
            </a:br>
            <a:r>
              <a:rPr lang="nl-BE" sz="2000" dirty="0"/>
              <a:t>	+ 10 x</a:t>
            </a:r>
            <a:r>
              <a:rPr lang="nl-BE" sz="2000" baseline="-25000" dirty="0"/>
              <a:t>8,10</a:t>
            </a:r>
            <a:r>
              <a:rPr lang="nl-BE" sz="2000" dirty="0"/>
              <a:t> + 11 x</a:t>
            </a:r>
            <a:r>
              <a:rPr lang="nl-BE" sz="2000" baseline="-25000" dirty="0"/>
              <a:t>8,11</a:t>
            </a:r>
            <a:r>
              <a:rPr lang="nl-BE" sz="2000" dirty="0"/>
              <a:t> + 12 x</a:t>
            </a:r>
            <a:r>
              <a:rPr lang="nl-BE" sz="2000" baseline="-25000" dirty="0"/>
              <a:t>8,12</a:t>
            </a:r>
            <a:r>
              <a:rPr lang="nl-BE" sz="2000" dirty="0"/>
              <a:t> + 13 x</a:t>
            </a:r>
            <a:r>
              <a:rPr lang="nl-BE" sz="2000" baseline="-25000" dirty="0"/>
              <a:t>8,13</a:t>
            </a:r>
            <a:r>
              <a:rPr lang="nl-BE" sz="2000" dirty="0"/>
              <a:t> + 14 x</a:t>
            </a:r>
            <a:r>
              <a:rPr lang="nl-BE" sz="2000" baseline="-25000" dirty="0"/>
              <a:t>8,14</a:t>
            </a:r>
            <a:r>
              <a:rPr lang="nl-BE" sz="2000" dirty="0"/>
              <a:t>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nl-BE" sz="2000" dirty="0"/>
              <a:t>1 x</a:t>
            </a:r>
            <a:r>
              <a:rPr lang="nl-BE" sz="2000" baseline="-25000" dirty="0"/>
              <a:t>31</a:t>
            </a:r>
            <a:r>
              <a:rPr lang="nl-BE" sz="2000" dirty="0"/>
              <a:t> + 2 x</a:t>
            </a:r>
            <a:r>
              <a:rPr lang="nl-BE" sz="2000" baseline="-25000" dirty="0"/>
              <a:t>32</a:t>
            </a:r>
            <a:r>
              <a:rPr lang="nl-BE" sz="2000" dirty="0"/>
              <a:t> + 3 x</a:t>
            </a:r>
            <a:r>
              <a:rPr lang="nl-BE" sz="2000" baseline="-25000" dirty="0"/>
              <a:t>33</a:t>
            </a:r>
            <a:r>
              <a:rPr lang="nl-BE" sz="2000" dirty="0"/>
              <a:t> + 5 &lt;= 6 x</a:t>
            </a:r>
            <a:r>
              <a:rPr lang="nl-BE" sz="2000" baseline="-25000" dirty="0"/>
              <a:t>56</a:t>
            </a:r>
            <a:r>
              <a:rPr lang="nl-BE" sz="2000" dirty="0"/>
              <a:t> + 7 x</a:t>
            </a:r>
            <a:r>
              <a:rPr lang="nl-BE" sz="2000" baseline="-25000" dirty="0"/>
              <a:t>57</a:t>
            </a:r>
            <a:r>
              <a:rPr lang="nl-BE" sz="2000" dirty="0"/>
              <a:t> + 8 x</a:t>
            </a:r>
            <a:r>
              <a:rPr lang="nl-BE" sz="2000" baseline="-25000" dirty="0"/>
              <a:t>58</a:t>
            </a:r>
            <a:endParaRPr lang="nl-BE" sz="2000" dirty="0"/>
          </a:p>
          <a:p>
            <a:pPr marL="0" indent="0">
              <a:lnSpc>
                <a:spcPct val="150000"/>
              </a:lnSpc>
              <a:buNone/>
            </a:pPr>
            <a:r>
              <a:rPr lang="nl-BE" sz="2000" dirty="0"/>
              <a:t>1 x</a:t>
            </a:r>
            <a:r>
              <a:rPr lang="nl-BE" sz="2000" baseline="-25000" dirty="0"/>
              <a:t>41</a:t>
            </a:r>
            <a:r>
              <a:rPr lang="nl-BE" sz="2000" dirty="0"/>
              <a:t> + 2 x</a:t>
            </a:r>
            <a:r>
              <a:rPr lang="nl-BE" sz="2000" baseline="-25000" dirty="0"/>
              <a:t>42</a:t>
            </a:r>
            <a:r>
              <a:rPr lang="nl-BE" sz="2000" dirty="0"/>
              <a:t> + 3 x</a:t>
            </a:r>
            <a:r>
              <a:rPr lang="nl-BE" sz="2000" baseline="-25000" dirty="0"/>
              <a:t>43</a:t>
            </a:r>
            <a:r>
              <a:rPr lang="nl-BE" sz="2000" dirty="0"/>
              <a:t> + 4 x</a:t>
            </a:r>
            <a:r>
              <a:rPr lang="nl-BE" sz="2000" baseline="-25000" dirty="0"/>
              <a:t>44</a:t>
            </a:r>
            <a:r>
              <a:rPr lang="nl-BE" sz="2000" dirty="0"/>
              <a:t> + 5 x</a:t>
            </a:r>
            <a:r>
              <a:rPr lang="nl-BE" sz="2000" baseline="-25000" dirty="0"/>
              <a:t>45</a:t>
            </a:r>
            <a:r>
              <a:rPr lang="nl-BE" sz="2000" dirty="0"/>
              <a:t> + 6 x</a:t>
            </a:r>
            <a:r>
              <a:rPr lang="nl-BE" sz="2000" baseline="-25000" dirty="0"/>
              <a:t>46</a:t>
            </a:r>
            <a:r>
              <a:rPr lang="nl-BE" sz="2000" dirty="0"/>
              <a:t> + 7 x</a:t>
            </a:r>
            <a:r>
              <a:rPr lang="nl-BE" sz="2000" baseline="-25000" dirty="0"/>
              <a:t>47</a:t>
            </a:r>
            <a:r>
              <a:rPr lang="nl-BE" sz="2000" dirty="0"/>
              <a:t> + 2 &lt;= 3 x</a:t>
            </a:r>
            <a:r>
              <a:rPr lang="nl-BE" sz="2000" baseline="-25000" dirty="0"/>
              <a:t>63</a:t>
            </a:r>
            <a:r>
              <a:rPr lang="nl-BE" sz="2000" dirty="0"/>
              <a:t> + 4 x</a:t>
            </a:r>
            <a:r>
              <a:rPr lang="nl-BE" sz="2000" baseline="-25000" dirty="0"/>
              <a:t>64</a:t>
            </a:r>
            <a:r>
              <a:rPr lang="nl-BE" sz="2000" dirty="0"/>
              <a:t> </a:t>
            </a:r>
            <a:br>
              <a:rPr lang="nl-BE" sz="2000" dirty="0"/>
            </a:br>
            <a:r>
              <a:rPr lang="nl-BE" sz="2000" dirty="0"/>
              <a:t>	+ 5 x</a:t>
            </a:r>
            <a:r>
              <a:rPr lang="nl-BE" sz="2000" baseline="-25000" dirty="0"/>
              <a:t>65</a:t>
            </a:r>
            <a:r>
              <a:rPr lang="nl-BE" sz="2000" dirty="0"/>
              <a:t> + 6 x</a:t>
            </a:r>
            <a:r>
              <a:rPr lang="nl-BE" sz="2000" baseline="-25000" dirty="0"/>
              <a:t>66</a:t>
            </a:r>
            <a:r>
              <a:rPr lang="nl-BE" sz="2000" dirty="0"/>
              <a:t> + 7 x</a:t>
            </a:r>
            <a:r>
              <a:rPr lang="nl-BE" sz="2000" baseline="-25000" dirty="0"/>
              <a:t>67</a:t>
            </a:r>
            <a:r>
              <a:rPr lang="nl-BE" sz="2000" dirty="0"/>
              <a:t> + 8 x</a:t>
            </a:r>
            <a:r>
              <a:rPr lang="nl-BE" sz="2000" baseline="-25000" dirty="0"/>
              <a:t>68</a:t>
            </a:r>
            <a:r>
              <a:rPr lang="nl-BE" sz="2000" dirty="0"/>
              <a:t> + 9 x</a:t>
            </a:r>
            <a:r>
              <a:rPr lang="nl-BE" sz="2000" baseline="-25000" dirty="0"/>
              <a:t>69</a:t>
            </a:r>
            <a:r>
              <a:rPr lang="nl-BE" sz="2000" dirty="0"/>
              <a:t>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nl-BE" sz="2000" dirty="0"/>
              <a:t>6 x</a:t>
            </a:r>
            <a:r>
              <a:rPr lang="nl-BE" sz="2000" baseline="-25000" dirty="0"/>
              <a:t>56</a:t>
            </a:r>
            <a:r>
              <a:rPr lang="nl-BE" sz="2000" dirty="0"/>
              <a:t> + 7 x</a:t>
            </a:r>
            <a:r>
              <a:rPr lang="nl-BE" sz="2000" baseline="-25000" dirty="0"/>
              <a:t>57</a:t>
            </a:r>
            <a:r>
              <a:rPr lang="nl-BE" sz="2000" dirty="0"/>
              <a:t> + 8 x</a:t>
            </a:r>
            <a:r>
              <a:rPr lang="nl-BE" sz="2000" baseline="-25000" dirty="0"/>
              <a:t>58</a:t>
            </a:r>
            <a:r>
              <a:rPr lang="nl-BE" sz="2000" dirty="0"/>
              <a:t> + </a:t>
            </a:r>
            <a:r>
              <a:rPr lang="en-US" sz="2000" dirty="0"/>
              <a:t>4 &lt;= 10 </a:t>
            </a:r>
            <a:r>
              <a:rPr lang="nl-BE" sz="2000" dirty="0"/>
              <a:t>x</a:t>
            </a:r>
            <a:r>
              <a:rPr lang="nl-BE" sz="2000" baseline="-25000" dirty="0"/>
              <a:t>7,10</a:t>
            </a:r>
            <a:r>
              <a:rPr lang="nl-BE" sz="2000" dirty="0"/>
              <a:t> + 11 x</a:t>
            </a:r>
            <a:r>
              <a:rPr lang="nl-BE" sz="2000" baseline="-25000" dirty="0"/>
              <a:t>7,11</a:t>
            </a:r>
            <a:r>
              <a:rPr lang="nl-BE" sz="2000" dirty="0"/>
              <a:t> + 12x</a:t>
            </a:r>
            <a:r>
              <a:rPr lang="nl-BE" sz="2000" baseline="-25000" dirty="0"/>
              <a:t>7,12</a:t>
            </a:r>
            <a:r>
              <a:rPr lang="nl-BE" sz="2000" dirty="0"/>
              <a:t>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nl-BE" sz="2000" dirty="0"/>
              <a:t>3 x</a:t>
            </a:r>
            <a:r>
              <a:rPr lang="nl-BE" sz="2000" baseline="-25000" dirty="0"/>
              <a:t>63</a:t>
            </a:r>
            <a:r>
              <a:rPr lang="nl-BE" sz="2000" dirty="0"/>
              <a:t> + 4 x</a:t>
            </a:r>
            <a:r>
              <a:rPr lang="nl-BE" sz="2000" baseline="-25000" dirty="0"/>
              <a:t>64</a:t>
            </a:r>
            <a:r>
              <a:rPr lang="nl-BE" sz="2000" dirty="0"/>
              <a:t> + 5 x</a:t>
            </a:r>
            <a:r>
              <a:rPr lang="nl-BE" sz="2000" baseline="-25000" dirty="0"/>
              <a:t>65</a:t>
            </a:r>
            <a:r>
              <a:rPr lang="nl-BE" sz="2000" dirty="0"/>
              <a:t> + 6 x</a:t>
            </a:r>
            <a:r>
              <a:rPr lang="nl-BE" sz="2000" baseline="-25000" dirty="0"/>
              <a:t>66</a:t>
            </a:r>
            <a:r>
              <a:rPr lang="nl-BE" sz="2000" dirty="0"/>
              <a:t> + 7 x</a:t>
            </a:r>
            <a:r>
              <a:rPr lang="nl-BE" sz="2000" baseline="-25000" dirty="0"/>
              <a:t>67</a:t>
            </a:r>
            <a:r>
              <a:rPr lang="nl-BE" sz="2000" dirty="0"/>
              <a:t> + 8 x</a:t>
            </a:r>
            <a:r>
              <a:rPr lang="nl-BE" sz="2000" baseline="-25000" dirty="0"/>
              <a:t>68</a:t>
            </a:r>
            <a:r>
              <a:rPr lang="nl-BE" sz="2000" dirty="0"/>
              <a:t> + 9 x</a:t>
            </a:r>
            <a:r>
              <a:rPr lang="nl-BE" sz="2000" baseline="-25000" dirty="0"/>
              <a:t>69</a:t>
            </a:r>
            <a:r>
              <a:rPr lang="nl-BE" sz="2000" dirty="0"/>
              <a:t> + 5 &lt;= 8 x</a:t>
            </a:r>
            <a:r>
              <a:rPr lang="nl-BE" sz="2000" baseline="-25000" dirty="0"/>
              <a:t>98</a:t>
            </a:r>
            <a:r>
              <a:rPr lang="nl-BE" sz="2000" dirty="0"/>
              <a:t> + 9 x</a:t>
            </a:r>
            <a:r>
              <a:rPr lang="nl-BE" sz="2000" baseline="-25000" dirty="0"/>
              <a:t>99</a:t>
            </a:r>
            <a:r>
              <a:rPr lang="nl-BE" sz="2000" dirty="0"/>
              <a:t> </a:t>
            </a:r>
            <a:br>
              <a:rPr lang="nl-BE" sz="2000" dirty="0"/>
            </a:br>
            <a:r>
              <a:rPr lang="nl-BE" sz="2000" dirty="0"/>
              <a:t>	+ 10 x</a:t>
            </a:r>
            <a:r>
              <a:rPr lang="nl-BE" sz="2000" baseline="-25000" dirty="0"/>
              <a:t>9,10</a:t>
            </a:r>
            <a:r>
              <a:rPr lang="nl-BE" sz="2000" dirty="0"/>
              <a:t> + 11 x</a:t>
            </a:r>
            <a:r>
              <a:rPr lang="nl-BE" sz="2000" baseline="-25000" dirty="0"/>
              <a:t>9,11</a:t>
            </a:r>
            <a:r>
              <a:rPr lang="nl-BE" sz="2000" dirty="0"/>
              <a:t> + 12 x</a:t>
            </a:r>
            <a:r>
              <a:rPr lang="nl-BE" sz="2000" baseline="-25000" dirty="0"/>
              <a:t>9,12</a:t>
            </a:r>
            <a:r>
              <a:rPr lang="nl-BE" sz="2000" dirty="0"/>
              <a:t> + 13 x</a:t>
            </a:r>
            <a:r>
              <a:rPr lang="nl-BE" sz="2000" baseline="-25000" dirty="0"/>
              <a:t>9,13</a:t>
            </a:r>
            <a:r>
              <a:rPr lang="nl-BE" sz="2000" dirty="0"/>
              <a:t> + 14 x</a:t>
            </a:r>
            <a:r>
              <a:rPr lang="nl-BE" sz="2000" baseline="-25000" dirty="0"/>
              <a:t>9,14</a:t>
            </a:r>
            <a:r>
              <a:rPr lang="nl-BE" sz="2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236458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ILP model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11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684277" y="1535493"/>
            <a:ext cx="8072308" cy="4525963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nl-BE" sz="1400" dirty="0"/>
              <a:t>5 x</a:t>
            </a:r>
            <a:r>
              <a:rPr lang="nl-BE" sz="1400" baseline="-25000" dirty="0"/>
              <a:t>21</a:t>
            </a:r>
            <a:r>
              <a:rPr lang="nl-BE" sz="1400" dirty="0"/>
              <a:t> + 3 x</a:t>
            </a:r>
            <a:r>
              <a:rPr lang="nl-BE" sz="1400" baseline="-25000" dirty="0"/>
              <a:t>31</a:t>
            </a:r>
            <a:r>
              <a:rPr lang="nl-BE" sz="1400" dirty="0"/>
              <a:t> + 4 x</a:t>
            </a:r>
            <a:r>
              <a:rPr lang="nl-BE" sz="1400" baseline="-25000" dirty="0"/>
              <a:t>41</a:t>
            </a:r>
            <a:r>
              <a:rPr lang="nl-BE" sz="1400" dirty="0"/>
              <a:t> &lt;= 10</a:t>
            </a:r>
          </a:p>
          <a:p>
            <a:pPr marL="0" indent="0">
              <a:buNone/>
            </a:pPr>
            <a:r>
              <a:rPr lang="nl-BE" sz="1400" dirty="0"/>
              <a:t>5 (x</a:t>
            </a:r>
            <a:r>
              <a:rPr lang="nl-BE" sz="1400" baseline="-25000" dirty="0"/>
              <a:t>21</a:t>
            </a:r>
            <a:r>
              <a:rPr lang="nl-BE" sz="1400" dirty="0"/>
              <a:t> + x</a:t>
            </a:r>
            <a:r>
              <a:rPr lang="nl-BE" sz="1400" baseline="-25000" dirty="0"/>
              <a:t>22</a:t>
            </a:r>
            <a:r>
              <a:rPr lang="nl-BE" sz="1400" dirty="0"/>
              <a:t>) + 3 (x</a:t>
            </a:r>
            <a:r>
              <a:rPr lang="nl-BE" sz="1400" baseline="-25000" dirty="0"/>
              <a:t>31</a:t>
            </a:r>
            <a:r>
              <a:rPr lang="nl-BE" sz="1400" dirty="0"/>
              <a:t> + x</a:t>
            </a:r>
            <a:r>
              <a:rPr lang="nl-BE" sz="1400" baseline="-25000" dirty="0"/>
              <a:t>32</a:t>
            </a:r>
            <a:r>
              <a:rPr lang="nl-BE" sz="1400" dirty="0"/>
              <a:t>) + 4 (x</a:t>
            </a:r>
            <a:r>
              <a:rPr lang="nl-BE" sz="1400" baseline="-25000" dirty="0"/>
              <a:t>41</a:t>
            </a:r>
            <a:r>
              <a:rPr lang="nl-BE" sz="1400" dirty="0"/>
              <a:t> + x</a:t>
            </a:r>
            <a:r>
              <a:rPr lang="nl-BE" sz="1400" baseline="-25000" dirty="0"/>
              <a:t>42</a:t>
            </a:r>
            <a:r>
              <a:rPr lang="nl-BE" sz="1400" dirty="0"/>
              <a:t>) &lt;= 10</a:t>
            </a:r>
          </a:p>
          <a:p>
            <a:pPr marL="0" indent="0">
              <a:buNone/>
            </a:pPr>
            <a:r>
              <a:rPr lang="nl-BE" sz="1400" dirty="0"/>
              <a:t>5 (x</a:t>
            </a:r>
            <a:r>
              <a:rPr lang="nl-BE" sz="1400" baseline="-25000" dirty="0"/>
              <a:t>21</a:t>
            </a:r>
            <a:r>
              <a:rPr lang="nl-BE" sz="1400" dirty="0"/>
              <a:t> + x</a:t>
            </a:r>
            <a:r>
              <a:rPr lang="nl-BE" sz="1400" baseline="-25000" dirty="0"/>
              <a:t>22</a:t>
            </a:r>
            <a:r>
              <a:rPr lang="nl-BE" sz="1400" dirty="0"/>
              <a:t> + x</a:t>
            </a:r>
            <a:r>
              <a:rPr lang="nl-BE" sz="1400" baseline="-25000" dirty="0"/>
              <a:t>23</a:t>
            </a:r>
            <a:r>
              <a:rPr lang="nl-BE" sz="1400" dirty="0"/>
              <a:t>) + 3 (x</a:t>
            </a:r>
            <a:r>
              <a:rPr lang="nl-BE" sz="1400" baseline="-25000" dirty="0"/>
              <a:t>31</a:t>
            </a:r>
            <a:r>
              <a:rPr lang="nl-BE" sz="1400" dirty="0"/>
              <a:t> + x</a:t>
            </a:r>
            <a:r>
              <a:rPr lang="nl-BE" sz="1400" baseline="-25000" dirty="0"/>
              <a:t>32</a:t>
            </a:r>
            <a:r>
              <a:rPr lang="nl-BE" sz="1400" dirty="0"/>
              <a:t> + x</a:t>
            </a:r>
            <a:r>
              <a:rPr lang="nl-BE" sz="1400" baseline="-25000" dirty="0"/>
              <a:t>33</a:t>
            </a:r>
            <a:r>
              <a:rPr lang="nl-BE" sz="1400" dirty="0"/>
              <a:t>) + 4 (x</a:t>
            </a:r>
            <a:r>
              <a:rPr lang="nl-BE" sz="1400" baseline="-25000" dirty="0"/>
              <a:t>42</a:t>
            </a:r>
            <a:r>
              <a:rPr lang="nl-BE" sz="1400" dirty="0"/>
              <a:t> + x</a:t>
            </a:r>
            <a:r>
              <a:rPr lang="nl-BE" sz="1400" baseline="-25000" dirty="0"/>
              <a:t>43</a:t>
            </a:r>
            <a:r>
              <a:rPr lang="nl-BE" sz="1400" dirty="0"/>
              <a:t>) + 3 x</a:t>
            </a:r>
            <a:r>
              <a:rPr lang="nl-BE" sz="1400" baseline="-25000" dirty="0"/>
              <a:t>63</a:t>
            </a:r>
            <a:r>
              <a:rPr lang="nl-BE" sz="1400" dirty="0"/>
              <a:t> &lt;= 10</a:t>
            </a:r>
          </a:p>
          <a:p>
            <a:pPr marL="0" indent="0">
              <a:buNone/>
            </a:pPr>
            <a:r>
              <a:rPr lang="nl-BE" sz="1400" dirty="0"/>
              <a:t>5 (x</a:t>
            </a:r>
            <a:r>
              <a:rPr lang="nl-BE" sz="1400" baseline="-25000" dirty="0"/>
              <a:t>21</a:t>
            </a:r>
            <a:r>
              <a:rPr lang="nl-BE" sz="1400" dirty="0"/>
              <a:t> + x</a:t>
            </a:r>
            <a:r>
              <a:rPr lang="nl-BE" sz="1400" baseline="-25000" dirty="0"/>
              <a:t>22</a:t>
            </a:r>
            <a:r>
              <a:rPr lang="nl-BE" sz="1400" dirty="0"/>
              <a:t> + x</a:t>
            </a:r>
            <a:r>
              <a:rPr lang="nl-BE" sz="1400" baseline="-25000" dirty="0"/>
              <a:t>23</a:t>
            </a:r>
            <a:r>
              <a:rPr lang="nl-BE" sz="1400" dirty="0"/>
              <a:t> + x</a:t>
            </a:r>
            <a:r>
              <a:rPr lang="nl-BE" sz="1400" baseline="-25000" dirty="0"/>
              <a:t>24</a:t>
            </a:r>
            <a:r>
              <a:rPr lang="nl-BE" sz="1400" dirty="0"/>
              <a:t>) + 3 (x</a:t>
            </a:r>
            <a:r>
              <a:rPr lang="nl-BE" sz="1400" baseline="-25000" dirty="0"/>
              <a:t>31</a:t>
            </a:r>
            <a:r>
              <a:rPr lang="nl-BE" sz="1400" dirty="0"/>
              <a:t> + x</a:t>
            </a:r>
            <a:r>
              <a:rPr lang="nl-BE" sz="1400" baseline="-25000" dirty="0"/>
              <a:t>32</a:t>
            </a:r>
            <a:r>
              <a:rPr lang="nl-BE" sz="1400" dirty="0"/>
              <a:t> + x</a:t>
            </a:r>
            <a:r>
              <a:rPr lang="nl-BE" sz="1400" baseline="-25000" dirty="0"/>
              <a:t>33</a:t>
            </a:r>
            <a:r>
              <a:rPr lang="nl-BE" sz="1400" dirty="0"/>
              <a:t>) + 4 (x</a:t>
            </a:r>
            <a:r>
              <a:rPr lang="nl-BE" sz="1400" baseline="-25000" dirty="0"/>
              <a:t>43</a:t>
            </a:r>
            <a:r>
              <a:rPr lang="nl-BE" sz="1400" dirty="0"/>
              <a:t> + x</a:t>
            </a:r>
            <a:r>
              <a:rPr lang="nl-BE" sz="1400" baseline="-25000" dirty="0"/>
              <a:t>44</a:t>
            </a:r>
            <a:r>
              <a:rPr lang="nl-BE" sz="1400" dirty="0"/>
              <a:t>) + 3 (x</a:t>
            </a:r>
            <a:r>
              <a:rPr lang="nl-BE" sz="1400" baseline="-25000" dirty="0"/>
              <a:t>63</a:t>
            </a:r>
            <a:r>
              <a:rPr lang="nl-BE" sz="1400" dirty="0"/>
              <a:t> + x</a:t>
            </a:r>
            <a:r>
              <a:rPr lang="nl-BE" sz="1400" baseline="-25000" dirty="0"/>
              <a:t>64</a:t>
            </a:r>
            <a:r>
              <a:rPr lang="nl-BE" sz="1400" dirty="0"/>
              <a:t>) &lt;= 10</a:t>
            </a:r>
          </a:p>
          <a:p>
            <a:pPr marL="0" indent="0">
              <a:buNone/>
            </a:pPr>
            <a:r>
              <a:rPr lang="nl-BE" sz="1400" dirty="0"/>
              <a:t>5 (x</a:t>
            </a:r>
            <a:r>
              <a:rPr lang="nl-BE" sz="1400" baseline="-25000" dirty="0"/>
              <a:t>22</a:t>
            </a:r>
            <a:r>
              <a:rPr lang="nl-BE" sz="1400" dirty="0"/>
              <a:t> + x</a:t>
            </a:r>
            <a:r>
              <a:rPr lang="nl-BE" sz="1400" baseline="-25000" dirty="0"/>
              <a:t>23</a:t>
            </a:r>
            <a:r>
              <a:rPr lang="nl-BE" sz="1400" dirty="0"/>
              <a:t> + x</a:t>
            </a:r>
            <a:r>
              <a:rPr lang="nl-BE" sz="1400" baseline="-25000" dirty="0"/>
              <a:t>24</a:t>
            </a:r>
            <a:r>
              <a:rPr lang="nl-BE" sz="1400" dirty="0"/>
              <a:t>) + 3 (x</a:t>
            </a:r>
            <a:r>
              <a:rPr lang="nl-BE" sz="1400" baseline="-25000" dirty="0"/>
              <a:t>31</a:t>
            </a:r>
            <a:r>
              <a:rPr lang="nl-BE" sz="1400" dirty="0"/>
              <a:t> + x</a:t>
            </a:r>
            <a:r>
              <a:rPr lang="nl-BE" sz="1400" baseline="-25000" dirty="0"/>
              <a:t>32</a:t>
            </a:r>
            <a:r>
              <a:rPr lang="nl-BE" sz="1400" dirty="0"/>
              <a:t> + x</a:t>
            </a:r>
            <a:r>
              <a:rPr lang="nl-BE" sz="1400" baseline="-25000" dirty="0"/>
              <a:t>33</a:t>
            </a:r>
            <a:r>
              <a:rPr lang="nl-BE" sz="1400" dirty="0"/>
              <a:t>) + 4 (x</a:t>
            </a:r>
            <a:r>
              <a:rPr lang="nl-BE" sz="1400" baseline="-25000" dirty="0"/>
              <a:t>44</a:t>
            </a:r>
            <a:r>
              <a:rPr lang="nl-BE" sz="1400" dirty="0"/>
              <a:t> + x</a:t>
            </a:r>
            <a:r>
              <a:rPr lang="nl-BE" sz="1400" baseline="-25000" dirty="0"/>
              <a:t>45</a:t>
            </a:r>
            <a:r>
              <a:rPr lang="nl-BE" sz="1400" dirty="0"/>
              <a:t>) + 3 (x</a:t>
            </a:r>
            <a:r>
              <a:rPr lang="nl-BE" sz="1400" baseline="-25000" dirty="0"/>
              <a:t>63</a:t>
            </a:r>
            <a:r>
              <a:rPr lang="nl-BE" sz="1400" dirty="0"/>
              <a:t> + x</a:t>
            </a:r>
            <a:r>
              <a:rPr lang="nl-BE" sz="1400" baseline="-25000" dirty="0"/>
              <a:t>64</a:t>
            </a:r>
            <a:r>
              <a:rPr lang="nl-BE" sz="1400" dirty="0"/>
              <a:t> + x</a:t>
            </a:r>
            <a:r>
              <a:rPr lang="nl-BE" sz="1400" baseline="-25000" dirty="0"/>
              <a:t>65</a:t>
            </a:r>
            <a:r>
              <a:rPr lang="nl-BE" sz="1400" dirty="0"/>
              <a:t>) + 3 x</a:t>
            </a:r>
            <a:r>
              <a:rPr lang="nl-BE" sz="1400" baseline="-25000" dirty="0"/>
              <a:t>85</a:t>
            </a:r>
            <a:r>
              <a:rPr lang="nl-BE" sz="1400" dirty="0"/>
              <a:t> &lt;= 10</a:t>
            </a:r>
          </a:p>
          <a:p>
            <a:pPr marL="0" indent="0">
              <a:buNone/>
            </a:pPr>
            <a:r>
              <a:rPr lang="nl-BE" sz="1400" dirty="0"/>
              <a:t>5 (x</a:t>
            </a:r>
            <a:r>
              <a:rPr lang="nl-BE" sz="1400" baseline="-25000" dirty="0"/>
              <a:t>23</a:t>
            </a:r>
            <a:r>
              <a:rPr lang="nl-BE" sz="1400" dirty="0"/>
              <a:t> + x</a:t>
            </a:r>
            <a:r>
              <a:rPr lang="nl-BE" sz="1400" baseline="-25000" dirty="0"/>
              <a:t>24</a:t>
            </a:r>
            <a:r>
              <a:rPr lang="nl-BE" sz="1400" dirty="0"/>
              <a:t>) + 3 (x</a:t>
            </a:r>
            <a:r>
              <a:rPr lang="nl-BE" sz="1400" baseline="-25000" dirty="0"/>
              <a:t>32</a:t>
            </a:r>
            <a:r>
              <a:rPr lang="nl-BE" sz="1400" dirty="0"/>
              <a:t> + x</a:t>
            </a:r>
            <a:r>
              <a:rPr lang="nl-BE" sz="1400" baseline="-25000" dirty="0"/>
              <a:t>33</a:t>
            </a:r>
            <a:r>
              <a:rPr lang="nl-BE" sz="1400" dirty="0"/>
              <a:t>) + 4 (x</a:t>
            </a:r>
            <a:r>
              <a:rPr lang="nl-BE" sz="1400" baseline="-25000" dirty="0"/>
              <a:t>45</a:t>
            </a:r>
            <a:r>
              <a:rPr lang="nl-BE" sz="1400" dirty="0"/>
              <a:t> + x</a:t>
            </a:r>
            <a:r>
              <a:rPr lang="nl-BE" sz="1400" baseline="-25000" dirty="0"/>
              <a:t>46</a:t>
            </a:r>
            <a:r>
              <a:rPr lang="nl-BE" sz="1400" dirty="0"/>
              <a:t>) + 4 x</a:t>
            </a:r>
            <a:r>
              <a:rPr lang="nl-BE" sz="1400" baseline="-25000" dirty="0"/>
              <a:t>56</a:t>
            </a:r>
            <a:r>
              <a:rPr lang="nl-BE" sz="1400" dirty="0"/>
              <a:t> + 3 (x</a:t>
            </a:r>
            <a:r>
              <a:rPr lang="nl-BE" sz="1400" baseline="-25000" dirty="0"/>
              <a:t>63</a:t>
            </a:r>
            <a:r>
              <a:rPr lang="nl-BE" sz="1400" dirty="0"/>
              <a:t> + x</a:t>
            </a:r>
            <a:r>
              <a:rPr lang="nl-BE" sz="1400" baseline="-25000" dirty="0"/>
              <a:t>64</a:t>
            </a:r>
            <a:r>
              <a:rPr lang="nl-BE" sz="1400" dirty="0"/>
              <a:t> + x</a:t>
            </a:r>
            <a:r>
              <a:rPr lang="nl-BE" sz="1400" baseline="-25000" dirty="0"/>
              <a:t>65</a:t>
            </a:r>
            <a:r>
              <a:rPr lang="nl-BE" sz="1400" dirty="0"/>
              <a:t> + x</a:t>
            </a:r>
            <a:r>
              <a:rPr lang="nl-BE" sz="1400" baseline="-25000" dirty="0"/>
              <a:t>66</a:t>
            </a:r>
            <a:r>
              <a:rPr lang="nl-BE" sz="1400" dirty="0"/>
              <a:t>) + 3 (x</a:t>
            </a:r>
            <a:r>
              <a:rPr lang="nl-BE" sz="1400" baseline="-25000" dirty="0"/>
              <a:t>85</a:t>
            </a:r>
            <a:r>
              <a:rPr lang="nl-BE" sz="1400" dirty="0"/>
              <a:t> + x</a:t>
            </a:r>
            <a:r>
              <a:rPr lang="nl-BE" sz="1400" baseline="-25000" dirty="0"/>
              <a:t>86</a:t>
            </a:r>
            <a:r>
              <a:rPr lang="nl-BE" sz="1400" dirty="0"/>
              <a:t>) &lt;= 10</a:t>
            </a:r>
          </a:p>
          <a:p>
            <a:pPr marL="0" indent="0">
              <a:buNone/>
            </a:pPr>
            <a:r>
              <a:rPr lang="nl-BE" sz="1400" dirty="0"/>
              <a:t>5 x</a:t>
            </a:r>
            <a:r>
              <a:rPr lang="nl-BE" sz="1400" baseline="-25000" dirty="0"/>
              <a:t>24</a:t>
            </a:r>
            <a:r>
              <a:rPr lang="nl-BE" sz="1400" dirty="0"/>
              <a:t> + 3 x</a:t>
            </a:r>
            <a:r>
              <a:rPr lang="nl-BE" sz="1400" baseline="-25000" dirty="0"/>
              <a:t>33</a:t>
            </a:r>
            <a:r>
              <a:rPr lang="nl-BE" sz="1400" dirty="0"/>
              <a:t> + 4 (x</a:t>
            </a:r>
            <a:r>
              <a:rPr lang="nl-BE" sz="1400" baseline="-25000" dirty="0"/>
              <a:t>46</a:t>
            </a:r>
            <a:r>
              <a:rPr lang="nl-BE" sz="1400" dirty="0"/>
              <a:t> + x</a:t>
            </a:r>
            <a:r>
              <a:rPr lang="nl-BE" sz="1400" baseline="-25000" dirty="0"/>
              <a:t>47</a:t>
            </a:r>
            <a:r>
              <a:rPr lang="nl-BE" sz="1400" dirty="0"/>
              <a:t>) + 4 (x</a:t>
            </a:r>
            <a:r>
              <a:rPr lang="nl-BE" sz="1400" baseline="-25000" dirty="0"/>
              <a:t>56</a:t>
            </a:r>
            <a:r>
              <a:rPr lang="nl-BE" sz="1400" dirty="0"/>
              <a:t> + x</a:t>
            </a:r>
            <a:r>
              <a:rPr lang="nl-BE" sz="1400" baseline="-25000" dirty="0"/>
              <a:t>57</a:t>
            </a:r>
            <a:r>
              <a:rPr lang="nl-BE" sz="1400" dirty="0"/>
              <a:t>) + 3 (x</a:t>
            </a:r>
            <a:r>
              <a:rPr lang="nl-BE" sz="1400" baseline="-25000" dirty="0"/>
              <a:t>63</a:t>
            </a:r>
            <a:r>
              <a:rPr lang="nl-BE" sz="1400" dirty="0"/>
              <a:t> + x</a:t>
            </a:r>
            <a:r>
              <a:rPr lang="nl-BE" sz="1400" baseline="-25000" dirty="0"/>
              <a:t>64</a:t>
            </a:r>
            <a:r>
              <a:rPr lang="nl-BE" sz="1400" dirty="0"/>
              <a:t> + x</a:t>
            </a:r>
            <a:r>
              <a:rPr lang="nl-BE" sz="1400" baseline="-25000" dirty="0"/>
              <a:t>65</a:t>
            </a:r>
            <a:r>
              <a:rPr lang="nl-BE" sz="1400" dirty="0"/>
              <a:t> + x</a:t>
            </a:r>
            <a:r>
              <a:rPr lang="nl-BE" sz="1400" baseline="-25000" dirty="0"/>
              <a:t>66</a:t>
            </a:r>
            <a:r>
              <a:rPr lang="nl-BE" sz="1400" dirty="0"/>
              <a:t> + x</a:t>
            </a:r>
            <a:r>
              <a:rPr lang="nl-BE" sz="1400" baseline="-25000" dirty="0"/>
              <a:t>67</a:t>
            </a:r>
            <a:r>
              <a:rPr lang="nl-BE" sz="1400" dirty="0"/>
              <a:t>) + 3 (x</a:t>
            </a:r>
            <a:r>
              <a:rPr lang="nl-BE" sz="1400" baseline="-25000" dirty="0"/>
              <a:t>86</a:t>
            </a:r>
            <a:r>
              <a:rPr lang="nl-BE" sz="1400" dirty="0"/>
              <a:t> + x</a:t>
            </a:r>
            <a:r>
              <a:rPr lang="nl-BE" sz="1400" baseline="-25000" dirty="0"/>
              <a:t>87</a:t>
            </a:r>
            <a:r>
              <a:rPr lang="nl-BE" sz="1400" dirty="0"/>
              <a:t>) &lt;= 10</a:t>
            </a:r>
          </a:p>
          <a:p>
            <a:pPr marL="0" indent="0">
              <a:buNone/>
            </a:pPr>
            <a:r>
              <a:rPr lang="nl-BE" sz="1400" dirty="0"/>
              <a:t>4 x</a:t>
            </a:r>
            <a:r>
              <a:rPr lang="nl-BE" sz="1400" baseline="-25000" dirty="0"/>
              <a:t>47</a:t>
            </a:r>
            <a:r>
              <a:rPr lang="nl-BE" sz="1400" dirty="0"/>
              <a:t> + 4 (x</a:t>
            </a:r>
            <a:r>
              <a:rPr lang="nl-BE" sz="1400" baseline="-25000" dirty="0"/>
              <a:t>56</a:t>
            </a:r>
            <a:r>
              <a:rPr lang="nl-BE" sz="1400" dirty="0"/>
              <a:t> + x</a:t>
            </a:r>
            <a:r>
              <a:rPr lang="nl-BE" sz="1400" baseline="-25000" dirty="0"/>
              <a:t>57</a:t>
            </a:r>
            <a:r>
              <a:rPr lang="nl-BE" sz="1400" dirty="0"/>
              <a:t> + x</a:t>
            </a:r>
            <a:r>
              <a:rPr lang="nl-BE" sz="1400" baseline="-25000" dirty="0"/>
              <a:t>58</a:t>
            </a:r>
            <a:r>
              <a:rPr lang="nl-BE" sz="1400" dirty="0"/>
              <a:t>) + 3 (x</a:t>
            </a:r>
            <a:r>
              <a:rPr lang="nl-BE" sz="1400" baseline="-25000" dirty="0"/>
              <a:t>64</a:t>
            </a:r>
            <a:r>
              <a:rPr lang="nl-BE" sz="1400" dirty="0"/>
              <a:t> + x</a:t>
            </a:r>
            <a:r>
              <a:rPr lang="nl-BE" sz="1400" baseline="-25000" dirty="0"/>
              <a:t>65</a:t>
            </a:r>
            <a:r>
              <a:rPr lang="nl-BE" sz="1400" dirty="0"/>
              <a:t> + x</a:t>
            </a:r>
            <a:r>
              <a:rPr lang="nl-BE" sz="1400" baseline="-25000" dirty="0"/>
              <a:t>66</a:t>
            </a:r>
            <a:r>
              <a:rPr lang="nl-BE" sz="1400" dirty="0"/>
              <a:t> + x</a:t>
            </a:r>
            <a:r>
              <a:rPr lang="nl-BE" sz="1400" baseline="-25000" dirty="0"/>
              <a:t>67</a:t>
            </a:r>
            <a:r>
              <a:rPr lang="nl-BE" sz="1400" dirty="0"/>
              <a:t> + x</a:t>
            </a:r>
            <a:r>
              <a:rPr lang="nl-BE" sz="1400" baseline="-25000" dirty="0"/>
              <a:t>68</a:t>
            </a:r>
            <a:r>
              <a:rPr lang="nl-BE" sz="1400" dirty="0"/>
              <a:t>) + 3 (x</a:t>
            </a:r>
            <a:r>
              <a:rPr lang="nl-BE" sz="1400" baseline="-25000" dirty="0"/>
              <a:t>87</a:t>
            </a:r>
            <a:r>
              <a:rPr lang="nl-BE" sz="1400" dirty="0"/>
              <a:t> + x</a:t>
            </a:r>
            <a:r>
              <a:rPr lang="nl-BE" sz="1400" baseline="-25000" dirty="0"/>
              <a:t>88</a:t>
            </a:r>
            <a:r>
              <a:rPr lang="nl-BE" sz="1400" dirty="0"/>
              <a:t>) + 6 x</a:t>
            </a:r>
            <a:r>
              <a:rPr lang="nl-BE" sz="1400" baseline="-25000" dirty="0"/>
              <a:t>98</a:t>
            </a:r>
            <a:r>
              <a:rPr lang="nl-BE" sz="1400" dirty="0"/>
              <a:t> &lt;= 10</a:t>
            </a:r>
          </a:p>
          <a:p>
            <a:pPr marL="0" indent="0">
              <a:buNone/>
            </a:pPr>
            <a:r>
              <a:rPr lang="nl-BE" sz="1400" dirty="0"/>
              <a:t>4 (x</a:t>
            </a:r>
            <a:r>
              <a:rPr lang="nl-BE" sz="1400" baseline="-25000" dirty="0"/>
              <a:t>56</a:t>
            </a:r>
            <a:r>
              <a:rPr lang="nl-BE" sz="1400" dirty="0"/>
              <a:t> + x</a:t>
            </a:r>
            <a:r>
              <a:rPr lang="nl-BE" sz="1400" baseline="-25000" dirty="0"/>
              <a:t>57</a:t>
            </a:r>
            <a:r>
              <a:rPr lang="nl-BE" sz="1400" dirty="0"/>
              <a:t> + x</a:t>
            </a:r>
            <a:r>
              <a:rPr lang="nl-BE" sz="1400" baseline="-25000" dirty="0"/>
              <a:t>58</a:t>
            </a:r>
            <a:r>
              <a:rPr lang="nl-BE" sz="1400" dirty="0"/>
              <a:t>) + 3 (x</a:t>
            </a:r>
            <a:r>
              <a:rPr lang="nl-BE" sz="1400" baseline="-25000" dirty="0"/>
              <a:t>65</a:t>
            </a:r>
            <a:r>
              <a:rPr lang="nl-BE" sz="1400" dirty="0"/>
              <a:t> + x</a:t>
            </a:r>
            <a:r>
              <a:rPr lang="nl-BE" sz="1400" baseline="-25000" dirty="0"/>
              <a:t>66</a:t>
            </a:r>
            <a:r>
              <a:rPr lang="nl-BE" sz="1400" dirty="0"/>
              <a:t> + x</a:t>
            </a:r>
            <a:r>
              <a:rPr lang="nl-BE" sz="1400" baseline="-25000" dirty="0"/>
              <a:t>67</a:t>
            </a:r>
            <a:r>
              <a:rPr lang="nl-BE" sz="1400" dirty="0"/>
              <a:t> + x</a:t>
            </a:r>
            <a:r>
              <a:rPr lang="nl-BE" sz="1400" baseline="-25000" dirty="0"/>
              <a:t>68</a:t>
            </a:r>
            <a:r>
              <a:rPr lang="nl-BE" sz="1400" dirty="0"/>
              <a:t> + x</a:t>
            </a:r>
            <a:r>
              <a:rPr lang="nl-BE" sz="1400" baseline="-25000" dirty="0"/>
              <a:t>69</a:t>
            </a:r>
            <a:r>
              <a:rPr lang="nl-BE" sz="1400" dirty="0"/>
              <a:t>) + 3 (x</a:t>
            </a:r>
            <a:r>
              <a:rPr lang="nl-BE" sz="1400" baseline="-25000" dirty="0"/>
              <a:t>88</a:t>
            </a:r>
            <a:r>
              <a:rPr lang="nl-BE" sz="1400" dirty="0"/>
              <a:t> + x</a:t>
            </a:r>
            <a:r>
              <a:rPr lang="nl-BE" sz="1400" baseline="-25000" dirty="0"/>
              <a:t>89</a:t>
            </a:r>
            <a:r>
              <a:rPr lang="nl-BE" sz="1400" dirty="0"/>
              <a:t>) + 6 (x</a:t>
            </a:r>
            <a:r>
              <a:rPr lang="nl-BE" sz="1400" baseline="-25000" dirty="0"/>
              <a:t>98</a:t>
            </a:r>
            <a:r>
              <a:rPr lang="nl-BE" sz="1400" dirty="0"/>
              <a:t> + x</a:t>
            </a:r>
            <a:r>
              <a:rPr lang="nl-BE" sz="1400" baseline="-25000" dirty="0"/>
              <a:t>99</a:t>
            </a:r>
            <a:r>
              <a:rPr lang="nl-BE" sz="1400" dirty="0"/>
              <a:t>) &lt;= 10</a:t>
            </a:r>
          </a:p>
          <a:p>
            <a:pPr marL="0" indent="0">
              <a:buNone/>
            </a:pPr>
            <a:r>
              <a:rPr lang="nl-BE" sz="1400" dirty="0"/>
              <a:t>4 (x</a:t>
            </a:r>
            <a:r>
              <a:rPr lang="nl-BE" sz="1400" baseline="-25000" dirty="0"/>
              <a:t>57</a:t>
            </a:r>
            <a:r>
              <a:rPr lang="nl-BE" sz="1400" dirty="0"/>
              <a:t> + x</a:t>
            </a:r>
            <a:r>
              <a:rPr lang="nl-BE" sz="1400" baseline="-25000" dirty="0"/>
              <a:t>58</a:t>
            </a:r>
            <a:r>
              <a:rPr lang="nl-BE" sz="1400" dirty="0"/>
              <a:t>) + 3 (x</a:t>
            </a:r>
            <a:r>
              <a:rPr lang="nl-BE" sz="1400" baseline="-25000" dirty="0"/>
              <a:t>66</a:t>
            </a:r>
            <a:r>
              <a:rPr lang="nl-BE" sz="1400" dirty="0"/>
              <a:t> + x</a:t>
            </a:r>
            <a:r>
              <a:rPr lang="nl-BE" sz="1400" baseline="-25000" dirty="0"/>
              <a:t>67</a:t>
            </a:r>
            <a:r>
              <a:rPr lang="nl-BE" sz="1400" dirty="0"/>
              <a:t> + x</a:t>
            </a:r>
            <a:r>
              <a:rPr lang="nl-BE" sz="1400" baseline="-25000" dirty="0"/>
              <a:t>68</a:t>
            </a:r>
            <a:r>
              <a:rPr lang="nl-BE" sz="1400" dirty="0"/>
              <a:t> + x</a:t>
            </a:r>
            <a:r>
              <a:rPr lang="nl-BE" sz="1400" baseline="-25000" dirty="0"/>
              <a:t>69</a:t>
            </a:r>
            <a:r>
              <a:rPr lang="nl-BE" sz="1400" dirty="0"/>
              <a:t>) + 5 x</a:t>
            </a:r>
            <a:r>
              <a:rPr lang="nl-BE" sz="1400" baseline="-25000" dirty="0"/>
              <a:t>7,10</a:t>
            </a:r>
            <a:r>
              <a:rPr lang="nl-BE" sz="1400" dirty="0"/>
              <a:t> + 3 (x</a:t>
            </a:r>
            <a:r>
              <a:rPr lang="nl-BE" sz="1400" baseline="-25000" dirty="0"/>
              <a:t>89</a:t>
            </a:r>
            <a:r>
              <a:rPr lang="nl-BE" sz="1400" dirty="0"/>
              <a:t> + x</a:t>
            </a:r>
            <a:r>
              <a:rPr lang="nl-BE" sz="1400" baseline="-25000" dirty="0"/>
              <a:t>8,10</a:t>
            </a:r>
            <a:r>
              <a:rPr lang="nl-BE" sz="1400" dirty="0"/>
              <a:t>) + 6 (x</a:t>
            </a:r>
            <a:r>
              <a:rPr lang="nl-BE" sz="1400" baseline="-25000" dirty="0"/>
              <a:t>99</a:t>
            </a:r>
            <a:r>
              <a:rPr lang="nl-BE" sz="1400" dirty="0"/>
              <a:t> + x</a:t>
            </a:r>
            <a:r>
              <a:rPr lang="nl-BE" sz="1400" baseline="-25000" dirty="0"/>
              <a:t>9,10</a:t>
            </a:r>
            <a:r>
              <a:rPr lang="nl-BE" sz="1400" dirty="0"/>
              <a:t>) &lt;= 10</a:t>
            </a:r>
          </a:p>
          <a:p>
            <a:pPr marL="0" indent="0">
              <a:buNone/>
            </a:pPr>
            <a:r>
              <a:rPr lang="nl-BE" sz="1400" dirty="0"/>
              <a:t>4 x</a:t>
            </a:r>
            <a:r>
              <a:rPr lang="nl-BE" sz="1400" baseline="-25000" dirty="0"/>
              <a:t>58</a:t>
            </a:r>
            <a:r>
              <a:rPr lang="nl-BE" sz="1400" dirty="0"/>
              <a:t> + 3 (x</a:t>
            </a:r>
            <a:r>
              <a:rPr lang="nl-BE" sz="1400" baseline="-25000" dirty="0"/>
              <a:t>67</a:t>
            </a:r>
            <a:r>
              <a:rPr lang="nl-BE" sz="1400" dirty="0"/>
              <a:t> + x</a:t>
            </a:r>
            <a:r>
              <a:rPr lang="nl-BE" sz="1400" baseline="-25000" dirty="0"/>
              <a:t>68</a:t>
            </a:r>
            <a:r>
              <a:rPr lang="nl-BE" sz="1400" dirty="0"/>
              <a:t> + x</a:t>
            </a:r>
            <a:r>
              <a:rPr lang="nl-BE" sz="1400" baseline="-25000" dirty="0"/>
              <a:t>69</a:t>
            </a:r>
            <a:r>
              <a:rPr lang="nl-BE" sz="1400" dirty="0"/>
              <a:t>) + 5 (x</a:t>
            </a:r>
            <a:r>
              <a:rPr lang="nl-BE" sz="1400" baseline="-25000" dirty="0"/>
              <a:t>7,10</a:t>
            </a:r>
            <a:r>
              <a:rPr lang="nl-BE" sz="1400" dirty="0"/>
              <a:t> + x</a:t>
            </a:r>
            <a:r>
              <a:rPr lang="nl-BE" sz="1400" baseline="-25000" dirty="0"/>
              <a:t>7,11</a:t>
            </a:r>
            <a:r>
              <a:rPr lang="nl-BE" sz="1400" dirty="0"/>
              <a:t>) + 3 (x</a:t>
            </a:r>
            <a:r>
              <a:rPr lang="nl-BE" sz="1400" baseline="-25000" dirty="0"/>
              <a:t>8,10</a:t>
            </a:r>
            <a:r>
              <a:rPr lang="nl-BE" sz="1400" dirty="0"/>
              <a:t> + x</a:t>
            </a:r>
            <a:r>
              <a:rPr lang="nl-BE" sz="1400" baseline="-25000" dirty="0"/>
              <a:t>8,11</a:t>
            </a:r>
            <a:r>
              <a:rPr lang="nl-BE" sz="1400" dirty="0"/>
              <a:t>) + 6 (x</a:t>
            </a:r>
            <a:r>
              <a:rPr lang="nl-BE" sz="1400" baseline="-25000" dirty="0"/>
              <a:t>9,10</a:t>
            </a:r>
            <a:r>
              <a:rPr lang="nl-BE" sz="1400" dirty="0"/>
              <a:t> + x</a:t>
            </a:r>
            <a:r>
              <a:rPr lang="nl-BE" sz="1400" baseline="-25000" dirty="0"/>
              <a:t>9,11</a:t>
            </a:r>
            <a:r>
              <a:rPr lang="nl-BE" sz="1400" dirty="0"/>
              <a:t>) &lt;= 10</a:t>
            </a:r>
          </a:p>
          <a:p>
            <a:pPr marL="0" indent="0">
              <a:buNone/>
            </a:pPr>
            <a:r>
              <a:rPr lang="nl-BE" sz="1400" dirty="0"/>
              <a:t>3 (x</a:t>
            </a:r>
            <a:r>
              <a:rPr lang="nl-BE" sz="1400" baseline="-25000" dirty="0"/>
              <a:t>68</a:t>
            </a:r>
            <a:r>
              <a:rPr lang="nl-BE" sz="1400" dirty="0"/>
              <a:t> + x</a:t>
            </a:r>
            <a:r>
              <a:rPr lang="nl-BE" sz="1400" baseline="-25000" dirty="0"/>
              <a:t>69</a:t>
            </a:r>
            <a:r>
              <a:rPr lang="nl-BE" sz="1400" dirty="0"/>
              <a:t>) + 5 (x</a:t>
            </a:r>
            <a:r>
              <a:rPr lang="nl-BE" sz="1400" baseline="-25000" dirty="0"/>
              <a:t>7,10</a:t>
            </a:r>
            <a:r>
              <a:rPr lang="nl-BE" sz="1400" dirty="0"/>
              <a:t> + x</a:t>
            </a:r>
            <a:r>
              <a:rPr lang="nl-BE" sz="1400" baseline="-25000" dirty="0"/>
              <a:t>7,11</a:t>
            </a:r>
            <a:r>
              <a:rPr lang="nl-BE" sz="1400" dirty="0"/>
              <a:t> + x</a:t>
            </a:r>
            <a:r>
              <a:rPr lang="nl-BE" sz="1400" baseline="-25000" dirty="0"/>
              <a:t>7,12</a:t>
            </a:r>
            <a:r>
              <a:rPr lang="nl-BE" sz="1400" dirty="0"/>
              <a:t>) + 3 (x</a:t>
            </a:r>
            <a:r>
              <a:rPr lang="nl-BE" sz="1400" baseline="-25000" dirty="0"/>
              <a:t>8,11</a:t>
            </a:r>
            <a:r>
              <a:rPr lang="nl-BE" sz="1400" dirty="0"/>
              <a:t> + x</a:t>
            </a:r>
            <a:r>
              <a:rPr lang="nl-BE" sz="1400" baseline="-25000" dirty="0"/>
              <a:t>8,12</a:t>
            </a:r>
            <a:r>
              <a:rPr lang="nl-BE" sz="1400" dirty="0"/>
              <a:t>) + 6 (x</a:t>
            </a:r>
            <a:r>
              <a:rPr lang="nl-BE" sz="1400" baseline="-25000" dirty="0"/>
              <a:t>9,11</a:t>
            </a:r>
            <a:r>
              <a:rPr lang="nl-BE" sz="1400" dirty="0"/>
              <a:t> + x</a:t>
            </a:r>
            <a:r>
              <a:rPr lang="nl-BE" sz="1400" baseline="-25000" dirty="0"/>
              <a:t>9,12</a:t>
            </a:r>
            <a:r>
              <a:rPr lang="nl-BE" sz="1400" dirty="0"/>
              <a:t>) &lt;= 10</a:t>
            </a:r>
          </a:p>
          <a:p>
            <a:pPr marL="0" indent="0">
              <a:buNone/>
            </a:pPr>
            <a:r>
              <a:rPr lang="nl-BE" sz="1400"/>
              <a:t>3 x</a:t>
            </a:r>
            <a:r>
              <a:rPr lang="nl-BE" sz="1400" baseline="-25000"/>
              <a:t>69</a:t>
            </a:r>
            <a:r>
              <a:rPr lang="nl-BE" sz="1400"/>
              <a:t> + 5 (x</a:t>
            </a:r>
            <a:r>
              <a:rPr lang="nl-BE" sz="1400" baseline="-25000"/>
              <a:t>7,10</a:t>
            </a:r>
            <a:r>
              <a:rPr lang="nl-BE" sz="1400"/>
              <a:t> + x</a:t>
            </a:r>
            <a:r>
              <a:rPr lang="nl-BE" sz="1400" baseline="-25000"/>
              <a:t>7,11</a:t>
            </a:r>
            <a:r>
              <a:rPr lang="nl-BE" sz="1400"/>
              <a:t> + x</a:t>
            </a:r>
            <a:r>
              <a:rPr lang="nl-BE" sz="1400" baseline="-25000"/>
              <a:t>7,12</a:t>
            </a:r>
            <a:r>
              <a:rPr lang="nl-BE" sz="1400"/>
              <a:t>) + 3 (x</a:t>
            </a:r>
            <a:r>
              <a:rPr lang="nl-BE" sz="1400" baseline="-25000"/>
              <a:t>8,12</a:t>
            </a:r>
            <a:r>
              <a:rPr lang="nl-BE" sz="1400"/>
              <a:t> + x</a:t>
            </a:r>
            <a:r>
              <a:rPr lang="nl-BE" sz="1400" baseline="-25000"/>
              <a:t>8,13</a:t>
            </a:r>
            <a:r>
              <a:rPr lang="nl-BE" sz="1400"/>
              <a:t>) + 6 (x</a:t>
            </a:r>
            <a:r>
              <a:rPr lang="nl-BE" sz="1400" baseline="-25000"/>
              <a:t>9,12</a:t>
            </a:r>
            <a:r>
              <a:rPr lang="nl-BE" sz="1400"/>
              <a:t> + x</a:t>
            </a:r>
            <a:r>
              <a:rPr lang="nl-BE" sz="1400" baseline="-25000"/>
              <a:t>9,13</a:t>
            </a:r>
            <a:r>
              <a:rPr lang="nl-BE" sz="1400"/>
              <a:t>) &lt;= 10</a:t>
            </a:r>
          </a:p>
          <a:p>
            <a:pPr marL="0" indent="0">
              <a:buNone/>
            </a:pPr>
            <a:r>
              <a:rPr lang="nl-BE" sz="1400"/>
              <a:t>5 (x</a:t>
            </a:r>
            <a:r>
              <a:rPr lang="nl-BE" sz="1400" baseline="-25000"/>
              <a:t>7,11</a:t>
            </a:r>
            <a:r>
              <a:rPr lang="nl-BE" sz="1400"/>
              <a:t> + x</a:t>
            </a:r>
            <a:r>
              <a:rPr lang="nl-BE" sz="1400" baseline="-25000"/>
              <a:t>7,12</a:t>
            </a:r>
            <a:r>
              <a:rPr lang="nl-BE" sz="1400"/>
              <a:t>) + 3 (x</a:t>
            </a:r>
            <a:r>
              <a:rPr lang="nl-BE" sz="1400" baseline="-25000"/>
              <a:t>8,13</a:t>
            </a:r>
            <a:r>
              <a:rPr lang="nl-BE" sz="1400"/>
              <a:t> + x</a:t>
            </a:r>
            <a:r>
              <a:rPr lang="nl-BE" sz="1400" baseline="-25000"/>
              <a:t>8,14</a:t>
            </a:r>
            <a:r>
              <a:rPr lang="nl-BE" sz="1400"/>
              <a:t>) + 6 (x</a:t>
            </a:r>
            <a:r>
              <a:rPr lang="nl-BE" sz="1400" baseline="-25000"/>
              <a:t>9,13</a:t>
            </a:r>
            <a:r>
              <a:rPr lang="nl-BE" sz="1400"/>
              <a:t> + x</a:t>
            </a:r>
            <a:r>
              <a:rPr lang="nl-BE" sz="1400" baseline="-25000"/>
              <a:t>9,14</a:t>
            </a:r>
            <a:r>
              <a:rPr lang="nl-BE" sz="1400"/>
              <a:t>) &lt;= 10</a:t>
            </a:r>
          </a:p>
          <a:p>
            <a:pPr marL="0" indent="0">
              <a:buNone/>
            </a:pPr>
            <a:r>
              <a:rPr lang="nl-BE" sz="1400"/>
              <a:t>5 </a:t>
            </a:r>
            <a:r>
              <a:rPr lang="nl-BE" sz="1400" dirty="0"/>
              <a:t>x</a:t>
            </a:r>
            <a:r>
              <a:rPr lang="nl-BE" sz="1400" baseline="-25000" dirty="0"/>
              <a:t>7,12</a:t>
            </a:r>
            <a:r>
              <a:rPr lang="nl-BE" sz="1400" dirty="0"/>
              <a:t> + 3 x</a:t>
            </a:r>
            <a:r>
              <a:rPr lang="nl-BE" sz="1400" baseline="-25000" dirty="0"/>
              <a:t>8,14</a:t>
            </a:r>
            <a:r>
              <a:rPr lang="nl-BE" sz="1400" dirty="0"/>
              <a:t> + 6 x</a:t>
            </a:r>
            <a:r>
              <a:rPr lang="nl-BE" sz="1400" baseline="-25000" dirty="0"/>
              <a:t>9,14</a:t>
            </a:r>
            <a:r>
              <a:rPr lang="nl-BE" sz="1400" dirty="0"/>
              <a:t> &lt;= 10</a:t>
            </a:r>
          </a:p>
          <a:p>
            <a:pPr marL="0" indent="0">
              <a:buNone/>
            </a:pPr>
            <a:endParaRPr lang="en-US" sz="1400" dirty="0"/>
          </a:p>
          <a:p>
            <a:pPr marL="0" indent="0">
              <a:buNone/>
            </a:pPr>
            <a:r>
              <a:rPr lang="en-US" sz="1400" dirty="0"/>
              <a:t>10 </a:t>
            </a:r>
            <a:r>
              <a:rPr lang="nl-BE" sz="1400" dirty="0"/>
              <a:t>x</a:t>
            </a:r>
            <a:r>
              <a:rPr lang="nl-BE" sz="1400" baseline="-25000" dirty="0"/>
              <a:t>7,10</a:t>
            </a:r>
            <a:r>
              <a:rPr lang="nl-BE" sz="1400" dirty="0"/>
              <a:t> + 11 x</a:t>
            </a:r>
            <a:r>
              <a:rPr lang="nl-BE" sz="1400" baseline="-25000" dirty="0"/>
              <a:t>7,11</a:t>
            </a:r>
            <a:r>
              <a:rPr lang="nl-BE" sz="1400" dirty="0"/>
              <a:t> + 12x</a:t>
            </a:r>
            <a:r>
              <a:rPr lang="nl-BE" sz="1400" baseline="-25000" dirty="0"/>
              <a:t>7,12</a:t>
            </a:r>
            <a:r>
              <a:rPr lang="nl-BE" sz="1400" dirty="0"/>
              <a:t> + 4 &lt;= Z</a:t>
            </a:r>
          </a:p>
          <a:p>
            <a:pPr marL="0" indent="0">
              <a:buNone/>
            </a:pPr>
            <a:r>
              <a:rPr lang="nl-BE" sz="1400" dirty="0"/>
              <a:t>5 x</a:t>
            </a:r>
            <a:r>
              <a:rPr lang="nl-BE" sz="1400" baseline="-25000" dirty="0"/>
              <a:t>85</a:t>
            </a:r>
            <a:r>
              <a:rPr lang="nl-BE" sz="1400" dirty="0"/>
              <a:t> + 6 x</a:t>
            </a:r>
            <a:r>
              <a:rPr lang="nl-BE" sz="1400" baseline="-25000" dirty="0"/>
              <a:t>86</a:t>
            </a:r>
            <a:r>
              <a:rPr lang="nl-BE" sz="1400" dirty="0"/>
              <a:t> + 7 x</a:t>
            </a:r>
            <a:r>
              <a:rPr lang="nl-BE" sz="1400" baseline="-25000" dirty="0"/>
              <a:t>87</a:t>
            </a:r>
            <a:r>
              <a:rPr lang="nl-BE" sz="1400" dirty="0"/>
              <a:t> + 8 x</a:t>
            </a:r>
            <a:r>
              <a:rPr lang="nl-BE" sz="1400" baseline="-25000" dirty="0"/>
              <a:t>88</a:t>
            </a:r>
            <a:r>
              <a:rPr lang="nl-BE" sz="1400" dirty="0"/>
              <a:t> + 9 x</a:t>
            </a:r>
            <a:r>
              <a:rPr lang="nl-BE" sz="1400" baseline="-25000" dirty="0"/>
              <a:t>89</a:t>
            </a:r>
            <a:r>
              <a:rPr lang="nl-BE" sz="1400" dirty="0"/>
              <a:t> + 10 x</a:t>
            </a:r>
            <a:r>
              <a:rPr lang="nl-BE" sz="1400" baseline="-25000" dirty="0"/>
              <a:t>8,10</a:t>
            </a:r>
            <a:r>
              <a:rPr lang="nl-BE" sz="1400" dirty="0"/>
              <a:t> + 11 x</a:t>
            </a:r>
            <a:r>
              <a:rPr lang="nl-BE" sz="1400" baseline="-25000" dirty="0"/>
              <a:t>8,11</a:t>
            </a:r>
            <a:r>
              <a:rPr lang="nl-BE" sz="1400" dirty="0"/>
              <a:t> + 12 x</a:t>
            </a:r>
            <a:r>
              <a:rPr lang="nl-BE" sz="1400" baseline="-25000" dirty="0"/>
              <a:t>8,12</a:t>
            </a:r>
            <a:r>
              <a:rPr lang="nl-BE" sz="1400" dirty="0"/>
              <a:t> + 13 x</a:t>
            </a:r>
            <a:r>
              <a:rPr lang="nl-BE" sz="1400" baseline="-25000" dirty="0"/>
              <a:t>8,13</a:t>
            </a:r>
            <a:r>
              <a:rPr lang="nl-BE" sz="1400" dirty="0"/>
              <a:t> </a:t>
            </a:r>
            <a:br>
              <a:rPr lang="nl-BE" sz="1400" dirty="0"/>
            </a:br>
            <a:r>
              <a:rPr lang="nl-BE" sz="1400" dirty="0"/>
              <a:t>	+ 14 x</a:t>
            </a:r>
            <a:r>
              <a:rPr lang="nl-BE" sz="1400" baseline="-25000" dirty="0"/>
              <a:t>8,14</a:t>
            </a:r>
            <a:r>
              <a:rPr lang="nl-BE" sz="1400" dirty="0"/>
              <a:t> + 2 &lt;= Z</a:t>
            </a:r>
          </a:p>
          <a:p>
            <a:pPr marL="0" indent="0">
              <a:buNone/>
            </a:pPr>
            <a:r>
              <a:rPr lang="nl-BE" sz="1400" dirty="0"/>
              <a:t>8 x</a:t>
            </a:r>
            <a:r>
              <a:rPr lang="nl-BE" sz="1400" baseline="-25000" dirty="0"/>
              <a:t>98</a:t>
            </a:r>
            <a:r>
              <a:rPr lang="nl-BE" sz="1400" dirty="0"/>
              <a:t> + 9 x</a:t>
            </a:r>
            <a:r>
              <a:rPr lang="nl-BE" sz="1400" baseline="-25000" dirty="0"/>
              <a:t>99</a:t>
            </a:r>
            <a:r>
              <a:rPr lang="nl-BE" sz="1400" dirty="0"/>
              <a:t> + 10 x</a:t>
            </a:r>
            <a:r>
              <a:rPr lang="nl-BE" sz="1400" baseline="-25000" dirty="0"/>
              <a:t>9,10</a:t>
            </a:r>
            <a:r>
              <a:rPr lang="nl-BE" sz="1400" dirty="0"/>
              <a:t> + 11 x</a:t>
            </a:r>
            <a:r>
              <a:rPr lang="nl-BE" sz="1400" baseline="-25000" dirty="0"/>
              <a:t>9,11</a:t>
            </a:r>
            <a:r>
              <a:rPr lang="nl-BE" sz="1400" dirty="0"/>
              <a:t> + 12 x</a:t>
            </a:r>
            <a:r>
              <a:rPr lang="nl-BE" sz="1400" baseline="-25000" dirty="0"/>
              <a:t>9,12</a:t>
            </a:r>
            <a:r>
              <a:rPr lang="nl-BE" sz="1400" dirty="0"/>
              <a:t> + 13 x</a:t>
            </a:r>
            <a:r>
              <a:rPr lang="nl-BE" sz="1400" baseline="-25000" dirty="0"/>
              <a:t>9,13</a:t>
            </a:r>
            <a:r>
              <a:rPr lang="nl-BE" sz="1400" dirty="0"/>
              <a:t> + 14 x</a:t>
            </a:r>
            <a:r>
              <a:rPr lang="nl-BE" sz="1400" baseline="-25000" dirty="0"/>
              <a:t>9,14 </a:t>
            </a:r>
            <a:r>
              <a:rPr lang="nl-BE" sz="1400" dirty="0"/>
              <a:t>+ 2 &lt;= Z</a:t>
            </a:r>
          </a:p>
          <a:p>
            <a:pPr marL="0" indent="0">
              <a:buNone/>
            </a:pP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6716407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Exercise</a:t>
            </a:r>
            <a:r>
              <a:rPr lang="nl-BE" dirty="0"/>
              <a:t> 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12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838200" y="1461156"/>
            <a:ext cx="9015458" cy="2773884"/>
          </a:xfrm>
        </p:spPr>
        <p:txBody>
          <a:bodyPr>
            <a:normAutofit/>
          </a:bodyPr>
          <a:lstStyle/>
          <a:p>
            <a:r>
              <a:rPr lang="nl-BE" sz="2000" dirty="0"/>
              <a:t>Critical </a:t>
            </a:r>
            <a:r>
              <a:rPr lang="nl-BE" sz="2000" dirty="0" err="1"/>
              <a:t>path</a:t>
            </a:r>
            <a:r>
              <a:rPr lang="nl-BE" sz="2000" dirty="0"/>
              <a:t> </a:t>
            </a:r>
            <a:r>
              <a:rPr lang="nl-BE" sz="2000" dirty="0" err="1"/>
              <a:t>calculations</a:t>
            </a:r>
            <a:r>
              <a:rPr lang="nl-BE" sz="2000" dirty="0"/>
              <a:t> </a:t>
            </a:r>
            <a:r>
              <a:rPr lang="nl-BE" sz="2000" dirty="0" err="1"/>
              <a:t>easily</a:t>
            </a:r>
            <a:r>
              <a:rPr lang="nl-BE" sz="2000" dirty="0"/>
              <a:t> </a:t>
            </a:r>
            <a:r>
              <a:rPr lang="nl-BE" sz="2000" dirty="0" err="1"/>
              <a:t>indicate</a:t>
            </a:r>
            <a:r>
              <a:rPr lang="nl-BE" sz="2000" dirty="0"/>
              <a:t> </a:t>
            </a:r>
            <a:r>
              <a:rPr lang="nl-BE" sz="2000" dirty="0" err="1"/>
              <a:t>that</a:t>
            </a:r>
            <a:r>
              <a:rPr lang="nl-BE" sz="2000" dirty="0"/>
              <a:t> </a:t>
            </a:r>
            <a:r>
              <a:rPr lang="nl-BE" sz="2000" dirty="0" err="1"/>
              <a:t>path</a:t>
            </a:r>
            <a:r>
              <a:rPr lang="nl-BE" sz="2000" dirty="0"/>
              <a:t> 1-2-5-8-9 is the </a:t>
            </a:r>
            <a:r>
              <a:rPr lang="nl-BE" sz="2000" dirty="0" err="1"/>
              <a:t>longest</a:t>
            </a:r>
            <a:r>
              <a:rPr lang="nl-BE" sz="2000" dirty="0"/>
              <a:t> </a:t>
            </a:r>
            <a:r>
              <a:rPr lang="nl-BE" sz="2000" dirty="0" err="1"/>
              <a:t>path</a:t>
            </a:r>
            <a:r>
              <a:rPr lang="nl-BE" sz="2000" dirty="0"/>
              <a:t> </a:t>
            </a:r>
            <a:r>
              <a:rPr lang="nl-BE" sz="2000" dirty="0" err="1"/>
              <a:t>with</a:t>
            </a:r>
            <a:r>
              <a:rPr lang="nl-BE" sz="2000" dirty="0"/>
              <a:t> a </a:t>
            </a:r>
            <a:r>
              <a:rPr lang="nl-BE" sz="2000" dirty="0" err="1"/>
              <a:t>length</a:t>
            </a:r>
            <a:r>
              <a:rPr lang="nl-BE" sz="2000" dirty="0"/>
              <a:t> of 0 + 1 + 3 + 2 + 0 = 6</a:t>
            </a:r>
          </a:p>
          <a:p>
            <a:r>
              <a:rPr lang="nl-BE" sz="2000" dirty="0">
                <a:sym typeface="Wingdings" panose="05000000000000000000" pitchFamily="2" charset="2"/>
              </a:rPr>
              <a:t>Act. 3: </a:t>
            </a:r>
            <a:r>
              <a:rPr lang="nl-BE" sz="2000" dirty="0" err="1">
                <a:sym typeface="Wingdings" panose="05000000000000000000" pitchFamily="2" charset="2"/>
              </a:rPr>
              <a:t>can</a:t>
            </a:r>
            <a:r>
              <a:rPr lang="nl-BE" sz="2000" dirty="0">
                <a:sym typeface="Wingdings" panose="05000000000000000000" pitchFamily="2" charset="2"/>
              </a:rPr>
              <a:t> </a:t>
            </a:r>
            <a:r>
              <a:rPr lang="nl-BE" sz="2000" dirty="0" err="1">
                <a:sym typeface="Wingdings" panose="05000000000000000000" pitchFamily="2" charset="2"/>
              </a:rPr>
              <a:t>be</a:t>
            </a:r>
            <a:r>
              <a:rPr lang="nl-BE" sz="2000" dirty="0">
                <a:sym typeface="Wingdings" panose="05000000000000000000" pitchFamily="2" charset="2"/>
              </a:rPr>
              <a:t> </a:t>
            </a:r>
            <a:r>
              <a:rPr lang="nl-BE" sz="2000" dirty="0" err="1">
                <a:sym typeface="Wingdings" panose="05000000000000000000" pitchFamily="2" charset="2"/>
              </a:rPr>
              <a:t>scheduled</a:t>
            </a:r>
            <a:r>
              <a:rPr lang="nl-BE" sz="2000" dirty="0">
                <a:sym typeface="Wingdings" panose="05000000000000000000" pitchFamily="2" charset="2"/>
              </a:rPr>
              <a:t> in parallel </a:t>
            </a:r>
            <a:r>
              <a:rPr lang="nl-BE" sz="2000" dirty="0" err="1">
                <a:sym typeface="Wingdings" panose="05000000000000000000" pitchFamily="2" charset="2"/>
              </a:rPr>
              <a:t>with</a:t>
            </a:r>
            <a:r>
              <a:rPr lang="nl-BE" sz="2000" dirty="0">
                <a:sym typeface="Wingdings" panose="05000000000000000000" pitchFamily="2" charset="2"/>
              </a:rPr>
              <a:t> act. 5 </a:t>
            </a:r>
            <a:r>
              <a:rPr lang="nl-BE" sz="2000" dirty="0" err="1">
                <a:sym typeface="Wingdings" panose="05000000000000000000" pitchFamily="2" charset="2"/>
              </a:rPr>
              <a:t>for</a:t>
            </a:r>
            <a:r>
              <a:rPr lang="nl-BE" sz="2000" dirty="0">
                <a:sym typeface="Wingdings" panose="05000000000000000000" pitchFamily="2" charset="2"/>
              </a:rPr>
              <a:t> 2 </a:t>
            </a:r>
            <a:r>
              <a:rPr lang="nl-BE" sz="2000" dirty="0" err="1">
                <a:sym typeface="Wingdings" panose="05000000000000000000" pitchFamily="2" charset="2"/>
              </a:rPr>
              <a:t>periods</a:t>
            </a:r>
            <a:r>
              <a:rPr lang="nl-BE" sz="2000" dirty="0">
                <a:sym typeface="Wingdings" panose="05000000000000000000" pitchFamily="2" charset="2"/>
              </a:rPr>
              <a:t>  6 + 2 – 2 = 6</a:t>
            </a:r>
          </a:p>
          <a:p>
            <a:r>
              <a:rPr lang="nl-BE" sz="2000" dirty="0">
                <a:sym typeface="Wingdings" panose="05000000000000000000" pitchFamily="2" charset="2"/>
              </a:rPr>
              <a:t>Act. 4: </a:t>
            </a:r>
            <a:r>
              <a:rPr lang="nl-BE" sz="2000" dirty="0" err="1">
                <a:sym typeface="Wingdings" panose="05000000000000000000" pitchFamily="2" charset="2"/>
              </a:rPr>
              <a:t>can</a:t>
            </a:r>
            <a:r>
              <a:rPr lang="nl-BE" sz="2000" dirty="0">
                <a:sym typeface="Wingdings" panose="05000000000000000000" pitchFamily="2" charset="2"/>
              </a:rPr>
              <a:t> </a:t>
            </a:r>
            <a:r>
              <a:rPr lang="nl-BE" sz="2000" dirty="0" err="1">
                <a:sym typeface="Wingdings" panose="05000000000000000000" pitchFamily="2" charset="2"/>
              </a:rPr>
              <a:t>be</a:t>
            </a:r>
            <a:r>
              <a:rPr lang="nl-BE" sz="2000" dirty="0">
                <a:sym typeface="Wingdings" panose="05000000000000000000" pitchFamily="2" charset="2"/>
              </a:rPr>
              <a:t> </a:t>
            </a:r>
            <a:r>
              <a:rPr lang="nl-BE" sz="2000" dirty="0" err="1">
                <a:sym typeface="Wingdings" panose="05000000000000000000" pitchFamily="2" charset="2"/>
              </a:rPr>
              <a:t>scheduled</a:t>
            </a:r>
            <a:r>
              <a:rPr lang="nl-BE" sz="2000" dirty="0"/>
              <a:t> in parallel </a:t>
            </a:r>
            <a:r>
              <a:rPr lang="nl-BE" sz="2000" dirty="0" err="1"/>
              <a:t>with</a:t>
            </a:r>
            <a:r>
              <a:rPr lang="nl-BE" sz="2000" dirty="0"/>
              <a:t> act. 8 </a:t>
            </a:r>
            <a:r>
              <a:rPr lang="nl-BE" sz="2000" dirty="0" err="1"/>
              <a:t>for</a:t>
            </a:r>
            <a:r>
              <a:rPr lang="nl-BE" sz="2000" dirty="0"/>
              <a:t> 1 </a:t>
            </a:r>
            <a:r>
              <a:rPr lang="nl-BE" sz="2000" dirty="0" err="1"/>
              <a:t>period</a:t>
            </a:r>
            <a:r>
              <a:rPr lang="nl-BE" sz="2000" dirty="0"/>
              <a:t> </a:t>
            </a:r>
            <a:r>
              <a:rPr lang="nl-BE" sz="2000" dirty="0">
                <a:sym typeface="Wingdings" panose="05000000000000000000" pitchFamily="2" charset="2"/>
              </a:rPr>
              <a:t> 6 + 3 – 1 = 8</a:t>
            </a:r>
          </a:p>
          <a:p>
            <a:r>
              <a:rPr lang="nl-BE" sz="2000" dirty="0"/>
              <a:t>Act. 6: </a:t>
            </a:r>
            <a:r>
              <a:rPr lang="nl-BE" sz="2000" dirty="0" err="1">
                <a:sym typeface="Wingdings" panose="05000000000000000000" pitchFamily="2" charset="2"/>
              </a:rPr>
              <a:t>can</a:t>
            </a:r>
            <a:r>
              <a:rPr lang="nl-BE" sz="2000" dirty="0">
                <a:sym typeface="Wingdings" panose="05000000000000000000" pitchFamily="2" charset="2"/>
              </a:rPr>
              <a:t> </a:t>
            </a:r>
            <a:r>
              <a:rPr lang="nl-BE" sz="2000" dirty="0" err="1">
                <a:sym typeface="Wingdings" panose="05000000000000000000" pitchFamily="2" charset="2"/>
              </a:rPr>
              <a:t>be</a:t>
            </a:r>
            <a:r>
              <a:rPr lang="nl-BE" sz="2000" dirty="0">
                <a:sym typeface="Wingdings" panose="05000000000000000000" pitchFamily="2" charset="2"/>
              </a:rPr>
              <a:t> </a:t>
            </a:r>
            <a:r>
              <a:rPr lang="nl-BE" sz="2000" dirty="0" err="1">
                <a:sym typeface="Wingdings" panose="05000000000000000000" pitchFamily="2" charset="2"/>
              </a:rPr>
              <a:t>scheduled</a:t>
            </a:r>
            <a:r>
              <a:rPr lang="nl-BE" sz="2000" dirty="0"/>
              <a:t> in parallel </a:t>
            </a:r>
            <a:r>
              <a:rPr lang="nl-BE" sz="2000" dirty="0" err="1"/>
              <a:t>with</a:t>
            </a:r>
            <a:r>
              <a:rPr lang="nl-BE" sz="2000" dirty="0"/>
              <a:t> act. 5 </a:t>
            </a:r>
            <a:r>
              <a:rPr lang="nl-BE" sz="2000" dirty="0" err="1"/>
              <a:t>for</a:t>
            </a:r>
            <a:r>
              <a:rPr lang="nl-BE" sz="2000" dirty="0"/>
              <a:t> 2 </a:t>
            </a:r>
            <a:r>
              <a:rPr lang="nl-BE" sz="2000" dirty="0" err="1"/>
              <a:t>periods</a:t>
            </a:r>
            <a:r>
              <a:rPr lang="nl-BE" sz="2000" dirty="0"/>
              <a:t> </a:t>
            </a:r>
            <a:r>
              <a:rPr lang="nl-BE" sz="2000" dirty="0">
                <a:sym typeface="Wingdings" panose="05000000000000000000" pitchFamily="2" charset="2"/>
              </a:rPr>
              <a:t> 6 + 3 – 2 = 7</a:t>
            </a:r>
          </a:p>
          <a:p>
            <a:r>
              <a:rPr lang="nl-BE" sz="2000" dirty="0"/>
              <a:t>Act. 7: </a:t>
            </a:r>
            <a:r>
              <a:rPr lang="nl-BE" sz="2000" dirty="0" err="1">
                <a:sym typeface="Wingdings" panose="05000000000000000000" pitchFamily="2" charset="2"/>
              </a:rPr>
              <a:t>cannot</a:t>
            </a:r>
            <a:r>
              <a:rPr lang="nl-BE" sz="2000" dirty="0">
                <a:sym typeface="Wingdings" panose="05000000000000000000" pitchFamily="2" charset="2"/>
              </a:rPr>
              <a:t> </a:t>
            </a:r>
            <a:r>
              <a:rPr lang="nl-BE" sz="2000" dirty="0" err="1">
                <a:sym typeface="Wingdings" panose="05000000000000000000" pitchFamily="2" charset="2"/>
              </a:rPr>
              <a:t>be</a:t>
            </a:r>
            <a:r>
              <a:rPr lang="nl-BE" sz="2000" dirty="0">
                <a:sym typeface="Wingdings" panose="05000000000000000000" pitchFamily="2" charset="2"/>
              </a:rPr>
              <a:t> </a:t>
            </a:r>
            <a:r>
              <a:rPr lang="nl-BE" sz="2000" dirty="0" err="1">
                <a:sym typeface="Wingdings" panose="05000000000000000000" pitchFamily="2" charset="2"/>
              </a:rPr>
              <a:t>scheduled</a:t>
            </a:r>
            <a:r>
              <a:rPr lang="nl-BE" sz="2000" dirty="0"/>
              <a:t> in parallel </a:t>
            </a:r>
            <a:r>
              <a:rPr lang="nl-BE" sz="2000" dirty="0" err="1"/>
              <a:t>with</a:t>
            </a:r>
            <a:r>
              <a:rPr lang="nl-BE" sz="2000" dirty="0"/>
              <a:t> act. 5 </a:t>
            </a:r>
            <a:r>
              <a:rPr lang="nl-BE" sz="2000" dirty="0">
                <a:sym typeface="Wingdings" panose="05000000000000000000" pitchFamily="2" charset="2"/>
              </a:rPr>
              <a:t> 6 + 1 – 0 = 7</a:t>
            </a:r>
          </a:p>
          <a:p>
            <a:r>
              <a:rPr lang="en-US" sz="2000" dirty="0">
                <a:sym typeface="Wingdings" panose="05000000000000000000" pitchFamily="2" charset="2"/>
              </a:rPr>
              <a:t>The critical sequence lower bound is therefore max (6,8,7,7) = 8</a:t>
            </a:r>
            <a:endParaRPr lang="nl-BE" sz="2000" dirty="0">
              <a:sym typeface="Wingdings" panose="05000000000000000000" pitchFamily="2" charset="2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2507400" y="6286443"/>
            <a:ext cx="4462289" cy="6096"/>
          </a:xfrm>
          <a:prstGeom prst="straightConnector1">
            <a:avLst/>
          </a:prstGeom>
          <a:ln w="317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V="1">
            <a:off x="2507400" y="4235039"/>
            <a:ext cx="0" cy="2051405"/>
          </a:xfrm>
          <a:prstGeom prst="straightConnector1">
            <a:avLst/>
          </a:prstGeom>
          <a:ln w="317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932899" y="6107873"/>
            <a:ext cx="6495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/>
              <a:t>Time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5052717" y="623491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>
                <a:solidFill>
                  <a:srgbClr val="7030A0"/>
                </a:solidFill>
              </a:rPr>
              <a:t>5</a:t>
            </a:r>
            <a:endParaRPr lang="en-US" dirty="0">
              <a:solidFill>
                <a:srgbClr val="7030A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433467" y="623491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>
                <a:solidFill>
                  <a:srgbClr val="7030A0"/>
                </a:solidFill>
              </a:rPr>
              <a:t>4</a:t>
            </a:r>
            <a:endParaRPr lang="en-US" dirty="0">
              <a:solidFill>
                <a:srgbClr val="7030A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814217" y="623491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>
                <a:solidFill>
                  <a:srgbClr val="7030A0"/>
                </a:solidFill>
              </a:rPr>
              <a:t>3</a:t>
            </a:r>
            <a:endParaRPr lang="en-US" dirty="0">
              <a:solidFill>
                <a:srgbClr val="7030A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194967" y="623491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>
                <a:solidFill>
                  <a:srgbClr val="7030A0"/>
                </a:solidFill>
              </a:rPr>
              <a:t>2</a:t>
            </a:r>
            <a:endParaRPr lang="en-US" dirty="0">
              <a:solidFill>
                <a:srgbClr val="7030A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75717" y="623491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>
                <a:solidFill>
                  <a:srgbClr val="7030A0"/>
                </a:solidFill>
              </a:rPr>
              <a:t>1</a:t>
            </a:r>
            <a:endParaRPr lang="en-US" dirty="0">
              <a:solidFill>
                <a:srgbClr val="7030A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671967" y="623491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>
                <a:solidFill>
                  <a:srgbClr val="7030A0"/>
                </a:solidFill>
              </a:rPr>
              <a:t>6</a:t>
            </a:r>
            <a:endParaRPr lang="en-US" dirty="0">
              <a:solidFill>
                <a:srgbClr val="7030A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507401" y="5864547"/>
            <a:ext cx="585978" cy="427992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sz="1200" dirty="0">
                <a:solidFill>
                  <a:schemeClr val="tx1"/>
                </a:solidFill>
              </a:rPr>
              <a:t>2 (1/2)</a:t>
            </a: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091134" y="5864547"/>
            <a:ext cx="1815558" cy="427992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5 (2/1)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901461" y="5864547"/>
            <a:ext cx="1179827" cy="427992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8 (1/3)</a:t>
            </a:r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19" name="Straight Arrow Connector 18"/>
          <p:cNvCxnSpPr/>
          <p:nvPr/>
        </p:nvCxnSpPr>
        <p:spPr>
          <a:xfrm flipV="1">
            <a:off x="3071316" y="4931501"/>
            <a:ext cx="2408023" cy="2264"/>
          </a:xfrm>
          <a:prstGeom prst="straightConnector1">
            <a:avLst/>
          </a:prstGeom>
          <a:ln w="38100"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3814053" y="4628920"/>
            <a:ext cx="8194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>
                <a:solidFill>
                  <a:srgbClr val="0070C0"/>
                </a:solidFill>
              </a:rPr>
              <a:t>4 (2/0)</a:t>
            </a:r>
            <a:endParaRPr lang="en-US" dirty="0">
              <a:solidFill>
                <a:srgbClr val="0070C0"/>
              </a:solidFill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3685309" y="5264727"/>
            <a:ext cx="2402422" cy="0"/>
          </a:xfrm>
          <a:prstGeom prst="straightConnector1">
            <a:avLst/>
          </a:prstGeom>
          <a:ln w="38100"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4822846" y="4949788"/>
            <a:ext cx="8194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>
                <a:solidFill>
                  <a:srgbClr val="0070C0"/>
                </a:solidFill>
              </a:rPr>
              <a:t>6 (1/1)</a:t>
            </a:r>
            <a:endParaRPr lang="en-US" dirty="0">
              <a:solidFill>
                <a:srgbClr val="0070C0"/>
              </a:solidFill>
            </a:endParaRPr>
          </a:p>
        </p:txBody>
      </p:sp>
      <p:cxnSp>
        <p:nvCxnSpPr>
          <p:cNvPr id="23" name="Straight Arrow Connector 22"/>
          <p:cNvCxnSpPr/>
          <p:nvPr/>
        </p:nvCxnSpPr>
        <p:spPr>
          <a:xfrm flipV="1">
            <a:off x="2483953" y="4585941"/>
            <a:ext cx="1798512" cy="2"/>
          </a:xfrm>
          <a:prstGeom prst="straightConnector1">
            <a:avLst/>
          </a:prstGeom>
          <a:ln w="38100"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3012980" y="4242821"/>
            <a:ext cx="8783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dirty="0">
                <a:solidFill>
                  <a:srgbClr val="0070C0"/>
                </a:solidFill>
              </a:rPr>
              <a:t>3 (1/2)</a:t>
            </a:r>
            <a:endParaRPr lang="en-US" dirty="0">
              <a:solidFill>
                <a:srgbClr val="0070C0"/>
              </a:solidFill>
            </a:endParaRPr>
          </a:p>
        </p:txBody>
      </p:sp>
      <p:cxnSp>
        <p:nvCxnSpPr>
          <p:cNvPr id="25" name="Straight Connector 24"/>
          <p:cNvCxnSpPr/>
          <p:nvPr/>
        </p:nvCxnSpPr>
        <p:spPr>
          <a:xfrm flipH="1" flipV="1">
            <a:off x="3077627" y="4392264"/>
            <a:ext cx="7964" cy="190187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H="1" flipV="1">
            <a:off x="3678055" y="4392264"/>
            <a:ext cx="7964" cy="190187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 flipV="1">
            <a:off x="4278483" y="4392264"/>
            <a:ext cx="7964" cy="190187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H="1" flipV="1">
            <a:off x="4878911" y="4392264"/>
            <a:ext cx="7964" cy="190187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 flipV="1">
            <a:off x="5479339" y="4392264"/>
            <a:ext cx="7964" cy="190187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H="1" flipV="1">
            <a:off x="6079767" y="4392264"/>
            <a:ext cx="7964" cy="190187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4878911" y="5597954"/>
            <a:ext cx="1193068" cy="5695"/>
          </a:xfrm>
          <a:prstGeom prst="straightConnector1">
            <a:avLst/>
          </a:prstGeom>
          <a:ln w="38100"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5056474" y="5288710"/>
            <a:ext cx="8194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>
                <a:solidFill>
                  <a:srgbClr val="0070C0"/>
                </a:solidFill>
              </a:rPr>
              <a:t>7 (2/1)</a:t>
            </a:r>
            <a:endParaRPr lang="en-US" dirty="0">
              <a:solidFill>
                <a:srgbClr val="0070C0"/>
              </a:solidFill>
            </a:endParaRPr>
          </a:p>
        </p:txBody>
      </p:sp>
      <p:pic>
        <p:nvPicPr>
          <p:cNvPr id="32" name="Picture 3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6956" y="4022084"/>
            <a:ext cx="4895850" cy="264223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40944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4" grpId="0"/>
      <p:bldP spid="15" grpId="0"/>
      <p:bldP spid="16" grpId="0" animBg="1"/>
      <p:bldP spid="17" grpId="0" animBg="1"/>
      <p:bldP spid="18" grpId="0" animBg="1"/>
      <p:bldP spid="20" grpId="0"/>
      <p:bldP spid="22" grpId="0"/>
      <p:bldP spid="24" grpId="0"/>
      <p:bldP spid="3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Exercise</a:t>
            </a:r>
            <a:r>
              <a:rPr lang="nl-BE" dirty="0"/>
              <a:t> 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13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5026640" y="1483289"/>
            <a:ext cx="1148862" cy="762000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LB = 13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939932" y="2891520"/>
            <a:ext cx="1148862" cy="762000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2 &lt;. 4</a:t>
            </a:r>
          </a:p>
          <a:p>
            <a:pPr algn="ctr"/>
            <a:r>
              <a:rPr lang="nl-BE" dirty="0">
                <a:solidFill>
                  <a:schemeClr val="tx1"/>
                </a:solidFill>
              </a:rPr>
              <a:t>LB = 13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26640" y="2891520"/>
            <a:ext cx="1148862" cy="762000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4 &lt;. 2</a:t>
            </a:r>
          </a:p>
          <a:p>
            <a:pPr algn="ctr"/>
            <a:r>
              <a:rPr lang="nl-BE" dirty="0">
                <a:solidFill>
                  <a:schemeClr val="tx1"/>
                </a:solidFill>
              </a:rPr>
              <a:t>LB = 14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113348" y="2891520"/>
            <a:ext cx="1148862" cy="762000"/>
          </a:xfrm>
          <a:prstGeom prst="rect">
            <a:avLst/>
          </a:prstGeom>
          <a:noFill/>
          <a:ln w="254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4 &lt;. 3</a:t>
            </a:r>
          </a:p>
          <a:p>
            <a:pPr algn="ctr"/>
            <a:r>
              <a:rPr lang="nl-BE" dirty="0">
                <a:solidFill>
                  <a:schemeClr val="tx1"/>
                </a:solidFill>
              </a:rPr>
              <a:t>LB = 15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91070" y="4299751"/>
            <a:ext cx="1148862" cy="762000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4 &lt;. 8</a:t>
            </a:r>
          </a:p>
          <a:p>
            <a:pPr algn="ctr"/>
            <a:r>
              <a:rPr lang="nl-BE" dirty="0">
                <a:solidFill>
                  <a:schemeClr val="tx1"/>
                </a:solidFill>
              </a:rPr>
              <a:t>LB = 13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139224" y="4299751"/>
            <a:ext cx="1148862" cy="762000"/>
          </a:xfrm>
          <a:prstGeom prst="rect">
            <a:avLst/>
          </a:prstGeom>
          <a:noFill/>
          <a:ln w="254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8 &lt;. 4</a:t>
            </a:r>
          </a:p>
          <a:p>
            <a:pPr algn="ctr"/>
            <a:r>
              <a:rPr lang="nl-BE" dirty="0">
                <a:solidFill>
                  <a:schemeClr val="tx1"/>
                </a:solidFill>
              </a:rPr>
              <a:t>LB = 15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487378" y="4299751"/>
            <a:ext cx="1148862" cy="762000"/>
          </a:xfrm>
          <a:prstGeom prst="rect">
            <a:avLst/>
          </a:prstGeom>
          <a:noFill/>
          <a:ln w="254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4 &lt;. 5</a:t>
            </a:r>
          </a:p>
          <a:p>
            <a:pPr algn="ctr"/>
            <a:r>
              <a:rPr lang="nl-BE" dirty="0">
                <a:solidFill>
                  <a:schemeClr val="tx1"/>
                </a:solidFill>
              </a:rPr>
              <a:t>LB = 16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791070" y="5707981"/>
            <a:ext cx="1148862" cy="762000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7 &lt;. 9</a:t>
            </a:r>
          </a:p>
          <a:p>
            <a:pPr algn="ctr"/>
            <a:r>
              <a:rPr lang="nl-BE" dirty="0">
                <a:solidFill>
                  <a:schemeClr val="tx1"/>
                </a:solidFill>
              </a:rPr>
              <a:t>LB = 15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139224" y="5707981"/>
            <a:ext cx="1148862" cy="762000"/>
          </a:xfrm>
          <a:prstGeom prst="rect">
            <a:avLst/>
          </a:prstGeom>
          <a:noFill/>
          <a:ln w="254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9 &lt;. 7</a:t>
            </a:r>
          </a:p>
          <a:p>
            <a:pPr algn="ctr"/>
            <a:r>
              <a:rPr lang="nl-BE" dirty="0">
                <a:solidFill>
                  <a:schemeClr val="tx1"/>
                </a:solidFill>
              </a:rPr>
              <a:t>LB = 17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929317" y="4299751"/>
            <a:ext cx="1148862" cy="762000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3 &lt;. 6</a:t>
            </a:r>
          </a:p>
          <a:p>
            <a:pPr algn="ctr"/>
            <a:r>
              <a:rPr lang="nl-BE" dirty="0">
                <a:solidFill>
                  <a:schemeClr val="tx1"/>
                </a:solidFill>
              </a:rPr>
              <a:t>LB = 14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7277471" y="4299751"/>
            <a:ext cx="1148862" cy="762000"/>
          </a:xfrm>
          <a:prstGeom prst="rect">
            <a:avLst/>
          </a:prstGeom>
          <a:noFill/>
          <a:ln w="254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3 &lt;. 2</a:t>
            </a:r>
          </a:p>
          <a:p>
            <a:pPr algn="ctr"/>
            <a:r>
              <a:rPr lang="nl-BE" dirty="0">
                <a:solidFill>
                  <a:schemeClr val="tx1"/>
                </a:solidFill>
              </a:rPr>
              <a:t>LB = 17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25625" y="4299751"/>
            <a:ext cx="1148862" cy="762000"/>
          </a:xfrm>
          <a:prstGeom prst="rect">
            <a:avLst/>
          </a:prstGeom>
          <a:noFill/>
          <a:ln w="254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BE" dirty="0">
                <a:solidFill>
                  <a:schemeClr val="tx1"/>
                </a:solidFill>
              </a:rPr>
              <a:t>2 &lt;. 3</a:t>
            </a:r>
          </a:p>
          <a:p>
            <a:pPr algn="ctr"/>
            <a:r>
              <a:rPr lang="nl-BE" dirty="0">
                <a:solidFill>
                  <a:schemeClr val="tx1"/>
                </a:solidFill>
              </a:rPr>
              <a:t>LB = 19</a:t>
            </a:r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19" name="Straight Connector 18"/>
          <p:cNvCxnSpPr>
            <a:stCxn id="5" idx="2"/>
            <a:endCxn id="7" idx="0"/>
          </p:cNvCxnSpPr>
          <p:nvPr/>
        </p:nvCxnSpPr>
        <p:spPr>
          <a:xfrm>
            <a:off x="5601071" y="2245289"/>
            <a:ext cx="0" cy="64623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stCxn id="5" idx="2"/>
            <a:endCxn id="8" idx="0"/>
          </p:cNvCxnSpPr>
          <p:nvPr/>
        </p:nvCxnSpPr>
        <p:spPr>
          <a:xfrm>
            <a:off x="5601071" y="2245289"/>
            <a:ext cx="2086708" cy="64623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>
            <a:stCxn id="5" idx="2"/>
            <a:endCxn id="6" idx="0"/>
          </p:cNvCxnSpPr>
          <p:nvPr/>
        </p:nvCxnSpPr>
        <p:spPr>
          <a:xfrm flipH="1">
            <a:off x="3514363" y="2245289"/>
            <a:ext cx="2086708" cy="64623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6" idx="2"/>
            <a:endCxn id="10" idx="0"/>
          </p:cNvCxnSpPr>
          <p:nvPr/>
        </p:nvCxnSpPr>
        <p:spPr>
          <a:xfrm>
            <a:off x="3514363" y="3653520"/>
            <a:ext cx="199292" cy="64623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stCxn id="6" idx="2"/>
            <a:endCxn id="11" idx="0"/>
          </p:cNvCxnSpPr>
          <p:nvPr/>
        </p:nvCxnSpPr>
        <p:spPr>
          <a:xfrm>
            <a:off x="3514363" y="3653520"/>
            <a:ext cx="1547446" cy="64623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6" idx="2"/>
            <a:endCxn id="9" idx="0"/>
          </p:cNvCxnSpPr>
          <p:nvPr/>
        </p:nvCxnSpPr>
        <p:spPr>
          <a:xfrm flipH="1">
            <a:off x="2365501" y="3653520"/>
            <a:ext cx="1148862" cy="64623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>
            <a:stCxn id="9" idx="2"/>
            <a:endCxn id="12" idx="0"/>
          </p:cNvCxnSpPr>
          <p:nvPr/>
        </p:nvCxnSpPr>
        <p:spPr>
          <a:xfrm>
            <a:off x="2365501" y="5061751"/>
            <a:ext cx="0" cy="64623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>
            <a:stCxn id="9" idx="2"/>
            <a:endCxn id="13" idx="0"/>
          </p:cNvCxnSpPr>
          <p:nvPr/>
        </p:nvCxnSpPr>
        <p:spPr>
          <a:xfrm>
            <a:off x="2365501" y="5061751"/>
            <a:ext cx="1348154" cy="64623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>
            <a:stCxn id="7" idx="2"/>
            <a:endCxn id="14" idx="0"/>
          </p:cNvCxnSpPr>
          <p:nvPr/>
        </p:nvCxnSpPr>
        <p:spPr>
          <a:xfrm>
            <a:off x="5601071" y="3653520"/>
            <a:ext cx="902677" cy="64623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7" idx="2"/>
            <a:endCxn id="15" idx="0"/>
          </p:cNvCxnSpPr>
          <p:nvPr/>
        </p:nvCxnSpPr>
        <p:spPr>
          <a:xfrm>
            <a:off x="5601071" y="3653520"/>
            <a:ext cx="2250831" cy="64623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stCxn id="7" idx="2"/>
            <a:endCxn id="16" idx="0"/>
          </p:cNvCxnSpPr>
          <p:nvPr/>
        </p:nvCxnSpPr>
        <p:spPr>
          <a:xfrm>
            <a:off x="5601071" y="3653520"/>
            <a:ext cx="3598985" cy="64623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27132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Exercise</a:t>
            </a:r>
            <a:r>
              <a:rPr lang="nl-BE" dirty="0"/>
              <a:t> 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14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335142" y="1690688"/>
            <a:ext cx="7920000" cy="4900690"/>
          </a:xfrm>
        </p:spPr>
        <p:txBody>
          <a:bodyPr>
            <a:normAutofit fontScale="92500" lnSpcReduction="20000"/>
          </a:bodyPr>
          <a:lstStyle/>
          <a:p>
            <a:r>
              <a:rPr lang="nl-BE" dirty="0"/>
              <a:t>Step 1: T = 9999; p = m = 0; </a:t>
            </a:r>
            <a:r>
              <a:rPr lang="nl-BE" dirty="0" err="1"/>
              <a:t>critical</a:t>
            </a:r>
            <a:r>
              <a:rPr lang="nl-BE" dirty="0"/>
              <a:t> </a:t>
            </a:r>
            <a:r>
              <a:rPr lang="nl-BE" dirty="0" err="1"/>
              <a:t>path</a:t>
            </a:r>
            <a:r>
              <a:rPr lang="nl-BE" dirty="0"/>
              <a:t> </a:t>
            </a:r>
            <a:r>
              <a:rPr lang="nl-BE" dirty="0" err="1"/>
              <a:t>lb</a:t>
            </a:r>
            <a:r>
              <a:rPr lang="nl-BE" dirty="0"/>
              <a:t> = 13 (</a:t>
            </a:r>
            <a:r>
              <a:rPr lang="nl-BE" dirty="0" err="1"/>
              <a:t>path</a:t>
            </a:r>
            <a:r>
              <a:rPr lang="nl-BE" dirty="0"/>
              <a:t> 3-5-7); </a:t>
            </a:r>
            <a:r>
              <a:rPr lang="nl-BE" dirty="0" err="1"/>
              <a:t>critical</a:t>
            </a:r>
            <a:r>
              <a:rPr lang="nl-BE" dirty="0"/>
              <a:t> </a:t>
            </a:r>
            <a:r>
              <a:rPr lang="nl-BE" dirty="0" err="1"/>
              <a:t>sequence</a:t>
            </a:r>
            <a:r>
              <a:rPr lang="nl-BE" dirty="0"/>
              <a:t> </a:t>
            </a:r>
            <a:r>
              <a:rPr lang="nl-BE" dirty="0" err="1"/>
              <a:t>lb</a:t>
            </a:r>
            <a:r>
              <a:rPr lang="nl-BE" dirty="0"/>
              <a:t> = 13; PS = S = {1}; t</a:t>
            </a:r>
            <a:r>
              <a:rPr lang="nl-BE" baseline="-25000" dirty="0"/>
              <a:t>1</a:t>
            </a:r>
            <a:r>
              <a:rPr lang="nl-BE" dirty="0"/>
              <a:t> = 0; C = {2,3,4}</a:t>
            </a:r>
          </a:p>
          <a:p>
            <a:r>
              <a:rPr lang="nl-BE" dirty="0"/>
              <a:t>Step 2: m = 0; S = {}; </a:t>
            </a:r>
            <a:r>
              <a:rPr lang="nl-BE" dirty="0" err="1"/>
              <a:t>cutset</a:t>
            </a:r>
            <a:r>
              <a:rPr lang="nl-BE" dirty="0"/>
              <a:t> </a:t>
            </a:r>
            <a:r>
              <a:rPr lang="nl-BE" dirty="0" err="1"/>
              <a:t>not</a:t>
            </a:r>
            <a:r>
              <a:rPr lang="nl-BE" dirty="0"/>
              <a:t> </a:t>
            </a:r>
            <a:r>
              <a:rPr lang="nl-BE" dirty="0" err="1"/>
              <a:t>dominated</a:t>
            </a:r>
            <a:r>
              <a:rPr lang="nl-BE" dirty="0"/>
              <a:t>; </a:t>
            </a:r>
            <a:br>
              <a:rPr lang="nl-BE" dirty="0"/>
            </a:br>
            <a:r>
              <a:rPr lang="nl-BE" dirty="0"/>
              <a:t>E = {2,3,4}</a:t>
            </a:r>
          </a:p>
          <a:p>
            <a:r>
              <a:rPr lang="nl-BE" dirty="0"/>
              <a:t>Step 3: </a:t>
            </a:r>
            <a:r>
              <a:rPr lang="nl-BE" dirty="0" err="1"/>
              <a:t>theorems</a:t>
            </a:r>
            <a:r>
              <a:rPr lang="nl-BE" dirty="0"/>
              <a:t> 3 </a:t>
            </a:r>
            <a:r>
              <a:rPr lang="nl-BE" dirty="0" err="1"/>
              <a:t>and</a:t>
            </a:r>
            <a:r>
              <a:rPr lang="nl-BE" dirty="0"/>
              <a:t> 4  are </a:t>
            </a:r>
            <a:r>
              <a:rPr lang="nl-BE" dirty="0" err="1"/>
              <a:t>not</a:t>
            </a:r>
            <a:r>
              <a:rPr lang="nl-BE" dirty="0"/>
              <a:t> </a:t>
            </a:r>
            <a:r>
              <a:rPr lang="nl-BE" dirty="0" err="1"/>
              <a:t>applicable</a:t>
            </a:r>
            <a:endParaRPr lang="nl-BE" dirty="0"/>
          </a:p>
          <a:p>
            <a:r>
              <a:rPr lang="nl-BE" dirty="0"/>
              <a:t>Step 4: PS = {1,2,3,4}; S = {2,3,4}; t</a:t>
            </a:r>
            <a:r>
              <a:rPr lang="nl-BE" baseline="-25000" dirty="0"/>
              <a:t>2</a:t>
            </a:r>
            <a:r>
              <a:rPr lang="nl-BE" dirty="0"/>
              <a:t> = 4; t</a:t>
            </a:r>
            <a:r>
              <a:rPr lang="nl-BE" baseline="-25000" dirty="0"/>
              <a:t>3</a:t>
            </a:r>
            <a:r>
              <a:rPr lang="nl-BE" dirty="0"/>
              <a:t> = 5; </a:t>
            </a:r>
            <a:br>
              <a:rPr lang="nl-BE" dirty="0"/>
            </a:br>
            <a:r>
              <a:rPr lang="nl-BE" dirty="0"/>
              <a:t>t</a:t>
            </a:r>
            <a:r>
              <a:rPr lang="nl-BE" baseline="-25000" dirty="0"/>
              <a:t>4</a:t>
            </a:r>
            <a:r>
              <a:rPr lang="nl-BE" dirty="0"/>
              <a:t> = 2; C = {5,6,8}; 5 + 3 + 4 = 12 &gt; 10 </a:t>
            </a:r>
            <a:r>
              <a:rPr lang="nl-BE" dirty="0">
                <a:sym typeface="Wingdings" panose="05000000000000000000" pitchFamily="2" charset="2"/>
              </a:rPr>
              <a:t> resource conflict</a:t>
            </a:r>
          </a:p>
          <a:p>
            <a:r>
              <a:rPr lang="nl-BE" dirty="0">
                <a:sym typeface="Wingdings" panose="05000000000000000000" pitchFamily="2" charset="2"/>
              </a:rPr>
              <a:t>Step 5: p = 1; D(1) = {{2},{3},{4}}</a:t>
            </a:r>
          </a:p>
          <a:p>
            <a:pPr lvl="1"/>
            <a:r>
              <a:rPr lang="nl-BE" dirty="0">
                <a:sym typeface="Wingdings" panose="05000000000000000000" pitchFamily="2" charset="2"/>
              </a:rPr>
              <a:t>D</a:t>
            </a:r>
            <a:r>
              <a:rPr lang="nl-BE" baseline="-25000" dirty="0">
                <a:sym typeface="Wingdings" panose="05000000000000000000" pitchFamily="2" charset="2"/>
              </a:rPr>
              <a:t>1</a:t>
            </a:r>
            <a:r>
              <a:rPr lang="nl-BE" dirty="0">
                <a:sym typeface="Wingdings" panose="05000000000000000000" pitchFamily="2" charset="2"/>
              </a:rPr>
              <a:t> = {2}, G</a:t>
            </a:r>
            <a:r>
              <a:rPr lang="nl-BE" baseline="-25000" dirty="0">
                <a:sym typeface="Wingdings" panose="05000000000000000000" pitchFamily="2" charset="2"/>
              </a:rPr>
              <a:t>1</a:t>
            </a:r>
            <a:r>
              <a:rPr lang="nl-BE" dirty="0">
                <a:sym typeface="Wingdings" panose="05000000000000000000" pitchFamily="2" charset="2"/>
              </a:rPr>
              <a:t> ={(4,2)}, L</a:t>
            </a:r>
            <a:r>
              <a:rPr lang="nl-BE" baseline="-25000" dirty="0">
                <a:sym typeface="Wingdings" panose="05000000000000000000" pitchFamily="2" charset="2"/>
              </a:rPr>
              <a:t>1</a:t>
            </a:r>
            <a:r>
              <a:rPr lang="nl-BE" dirty="0">
                <a:sym typeface="Wingdings" panose="05000000000000000000" pitchFamily="2" charset="2"/>
              </a:rPr>
              <a:t> = 14</a:t>
            </a:r>
          </a:p>
          <a:p>
            <a:pPr lvl="1"/>
            <a:r>
              <a:rPr lang="nl-BE" dirty="0">
                <a:sym typeface="Wingdings" panose="05000000000000000000" pitchFamily="2" charset="2"/>
              </a:rPr>
              <a:t>D</a:t>
            </a:r>
            <a:r>
              <a:rPr lang="nl-BE" baseline="-25000" dirty="0">
                <a:sym typeface="Wingdings" panose="05000000000000000000" pitchFamily="2" charset="2"/>
              </a:rPr>
              <a:t>2</a:t>
            </a:r>
            <a:r>
              <a:rPr lang="nl-BE" dirty="0">
                <a:sym typeface="Wingdings" panose="05000000000000000000" pitchFamily="2" charset="2"/>
              </a:rPr>
              <a:t> = {3}, G</a:t>
            </a:r>
            <a:r>
              <a:rPr lang="nl-BE" baseline="-25000" dirty="0">
                <a:sym typeface="Wingdings" panose="05000000000000000000" pitchFamily="2" charset="2"/>
              </a:rPr>
              <a:t>2</a:t>
            </a:r>
            <a:r>
              <a:rPr lang="nl-BE" dirty="0">
                <a:sym typeface="Wingdings" panose="05000000000000000000" pitchFamily="2" charset="2"/>
              </a:rPr>
              <a:t> ={(4,3)}, L</a:t>
            </a:r>
            <a:r>
              <a:rPr lang="nl-BE" baseline="-25000" dirty="0">
                <a:sym typeface="Wingdings" panose="05000000000000000000" pitchFamily="2" charset="2"/>
              </a:rPr>
              <a:t>2</a:t>
            </a:r>
            <a:r>
              <a:rPr lang="nl-BE" dirty="0">
                <a:sym typeface="Wingdings" panose="05000000000000000000" pitchFamily="2" charset="2"/>
              </a:rPr>
              <a:t> = 15</a:t>
            </a:r>
          </a:p>
          <a:p>
            <a:pPr lvl="1"/>
            <a:r>
              <a:rPr lang="nl-BE" dirty="0">
                <a:sym typeface="Wingdings" panose="05000000000000000000" pitchFamily="2" charset="2"/>
              </a:rPr>
              <a:t>D</a:t>
            </a:r>
            <a:r>
              <a:rPr lang="nl-BE" baseline="-25000" dirty="0">
                <a:sym typeface="Wingdings" panose="05000000000000000000" pitchFamily="2" charset="2"/>
              </a:rPr>
              <a:t>3</a:t>
            </a:r>
            <a:r>
              <a:rPr lang="nl-BE" dirty="0">
                <a:sym typeface="Wingdings" panose="05000000000000000000" pitchFamily="2" charset="2"/>
              </a:rPr>
              <a:t> = {4}, G</a:t>
            </a:r>
            <a:r>
              <a:rPr lang="nl-BE" baseline="-25000" dirty="0">
                <a:sym typeface="Wingdings" panose="05000000000000000000" pitchFamily="2" charset="2"/>
              </a:rPr>
              <a:t>3</a:t>
            </a:r>
            <a:r>
              <a:rPr lang="nl-BE" dirty="0">
                <a:sym typeface="Wingdings" panose="05000000000000000000" pitchFamily="2" charset="2"/>
              </a:rPr>
              <a:t> ={(2,4)}, L</a:t>
            </a:r>
            <a:r>
              <a:rPr lang="nl-BE" baseline="-25000" dirty="0">
                <a:sym typeface="Wingdings" panose="05000000000000000000" pitchFamily="2" charset="2"/>
              </a:rPr>
              <a:t>3</a:t>
            </a:r>
            <a:r>
              <a:rPr lang="nl-BE" dirty="0">
                <a:sym typeface="Wingdings" panose="05000000000000000000" pitchFamily="2" charset="2"/>
              </a:rPr>
              <a:t> = 13 (</a:t>
            </a:r>
            <a:r>
              <a:rPr lang="nl-BE" dirty="0" err="1">
                <a:sym typeface="Wingdings" panose="05000000000000000000" pitchFamily="2" charset="2"/>
              </a:rPr>
              <a:t>critical</a:t>
            </a:r>
            <a:r>
              <a:rPr lang="nl-BE" dirty="0">
                <a:sym typeface="Wingdings" panose="05000000000000000000" pitchFamily="2" charset="2"/>
              </a:rPr>
              <a:t> </a:t>
            </a:r>
            <a:r>
              <a:rPr lang="nl-BE" dirty="0" err="1">
                <a:sym typeface="Wingdings" panose="05000000000000000000" pitchFamily="2" charset="2"/>
              </a:rPr>
              <a:t>sequence</a:t>
            </a:r>
            <a:r>
              <a:rPr lang="nl-BE" dirty="0">
                <a:sym typeface="Wingdings" panose="05000000000000000000" pitchFamily="2" charset="2"/>
              </a:rPr>
              <a:t> </a:t>
            </a:r>
            <a:r>
              <a:rPr lang="nl-BE" dirty="0" err="1">
                <a:sym typeface="Wingdings" panose="05000000000000000000" pitchFamily="2" charset="2"/>
              </a:rPr>
              <a:t>lb</a:t>
            </a:r>
            <a:r>
              <a:rPr lang="nl-BE" dirty="0">
                <a:sym typeface="Wingdings" panose="05000000000000000000" pitchFamily="2" charset="2"/>
              </a:rPr>
              <a:t> = 15)</a:t>
            </a:r>
          </a:p>
          <a:p>
            <a:pPr marL="457200" lvl="1" indent="0">
              <a:buNone/>
            </a:pPr>
            <a:r>
              <a:rPr lang="nl-BE" dirty="0">
                <a:sym typeface="Wingdings" panose="05000000000000000000" pitchFamily="2" charset="2"/>
              </a:rPr>
              <a:t>Select D</a:t>
            </a:r>
            <a:r>
              <a:rPr lang="nl-BE" baseline="-25000" dirty="0">
                <a:sym typeface="Wingdings" panose="05000000000000000000" pitchFamily="2" charset="2"/>
              </a:rPr>
              <a:t>3</a:t>
            </a:r>
            <a:r>
              <a:rPr lang="nl-BE" dirty="0">
                <a:sym typeface="Wingdings" panose="05000000000000000000" pitchFamily="2" charset="2"/>
              </a:rPr>
              <a:t>; D(1) = {{2},{3}}</a:t>
            </a:r>
          </a:p>
          <a:p>
            <a:pPr marL="457200" lvl="1" indent="0">
              <a:buNone/>
            </a:pPr>
            <a:endParaRPr lang="nl-BE" dirty="0"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603428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Exercise</a:t>
            </a:r>
            <a:r>
              <a:rPr lang="nl-BE" dirty="0"/>
              <a:t> 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15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634400" y="1690688"/>
            <a:ext cx="7920000" cy="4935859"/>
          </a:xfrm>
        </p:spPr>
        <p:txBody>
          <a:bodyPr>
            <a:normAutofit fontScale="85000" lnSpcReduction="20000"/>
          </a:bodyPr>
          <a:lstStyle/>
          <a:p>
            <a:r>
              <a:rPr lang="nl-BE" dirty="0"/>
              <a:t>Step 6: DS={}; H = H + {(2,4)}; t</a:t>
            </a:r>
            <a:r>
              <a:rPr lang="nl-BE" baseline="-25000" dirty="0"/>
              <a:t>4</a:t>
            </a:r>
            <a:r>
              <a:rPr lang="nl-BE" dirty="0"/>
              <a:t> = 9999; PS = {1,2,3}; </a:t>
            </a:r>
            <a:br>
              <a:rPr lang="nl-BE" dirty="0"/>
            </a:br>
            <a:r>
              <a:rPr lang="nl-BE" dirty="0"/>
              <a:t>S = {2,3}; C = {4,5,8}</a:t>
            </a:r>
          </a:p>
          <a:p>
            <a:r>
              <a:rPr lang="nl-BE" dirty="0"/>
              <a:t>Step 2: m = 4; S = {3}; C = {4,5,8}; </a:t>
            </a:r>
            <a:r>
              <a:rPr lang="nl-BE" dirty="0" err="1"/>
              <a:t>cutset</a:t>
            </a:r>
            <a:r>
              <a:rPr lang="nl-BE" dirty="0"/>
              <a:t> </a:t>
            </a:r>
            <a:r>
              <a:rPr lang="nl-BE" dirty="0" err="1"/>
              <a:t>not</a:t>
            </a:r>
            <a:r>
              <a:rPr lang="nl-BE" dirty="0"/>
              <a:t> </a:t>
            </a:r>
            <a:r>
              <a:rPr lang="nl-BE" dirty="0" err="1"/>
              <a:t>dominated</a:t>
            </a:r>
            <a:r>
              <a:rPr lang="nl-BE" dirty="0"/>
              <a:t>; </a:t>
            </a:r>
            <a:br>
              <a:rPr lang="nl-BE" dirty="0"/>
            </a:br>
            <a:r>
              <a:rPr lang="nl-BE" dirty="0"/>
              <a:t>E = {4,8}; </a:t>
            </a:r>
          </a:p>
          <a:p>
            <a:r>
              <a:rPr lang="nl-BE" dirty="0"/>
              <a:t>Step 4: PS = {1,2,3,4,8}; S = {3,4,8}; t</a:t>
            </a:r>
            <a:r>
              <a:rPr lang="nl-BE" baseline="-25000" dirty="0"/>
              <a:t>4</a:t>
            </a:r>
            <a:r>
              <a:rPr lang="nl-BE" dirty="0"/>
              <a:t> = 6; t</a:t>
            </a:r>
            <a:r>
              <a:rPr lang="nl-BE" baseline="-25000" dirty="0"/>
              <a:t>8</a:t>
            </a:r>
            <a:r>
              <a:rPr lang="nl-BE" dirty="0"/>
              <a:t> = 6; C = {5,6}; 3 + 4 + 3 = 10 </a:t>
            </a:r>
            <a:r>
              <a:rPr lang="nl-BE" dirty="0">
                <a:sym typeface="Wingdings" panose="05000000000000000000" pitchFamily="2" charset="2"/>
              </a:rPr>
              <a:t> no resource conflict</a:t>
            </a:r>
          </a:p>
          <a:p>
            <a:r>
              <a:rPr lang="nl-BE" dirty="0">
                <a:sym typeface="Wingdings" panose="05000000000000000000" pitchFamily="2" charset="2"/>
              </a:rPr>
              <a:t>Step 2: </a:t>
            </a:r>
            <a:r>
              <a:rPr lang="nl-BE" dirty="0"/>
              <a:t>m = 5; S = {4,8}; C = {5,6}; </a:t>
            </a:r>
            <a:r>
              <a:rPr lang="nl-BE" dirty="0" err="1"/>
              <a:t>cutset</a:t>
            </a:r>
            <a:r>
              <a:rPr lang="nl-BE" dirty="0"/>
              <a:t> </a:t>
            </a:r>
            <a:r>
              <a:rPr lang="nl-BE" dirty="0" err="1"/>
              <a:t>not</a:t>
            </a:r>
            <a:r>
              <a:rPr lang="nl-BE" dirty="0"/>
              <a:t> </a:t>
            </a:r>
            <a:r>
              <a:rPr lang="nl-BE" dirty="0" err="1"/>
              <a:t>dominated</a:t>
            </a:r>
            <a:r>
              <a:rPr lang="nl-BE" dirty="0"/>
              <a:t>; </a:t>
            </a:r>
            <a:br>
              <a:rPr lang="nl-BE" dirty="0"/>
            </a:br>
            <a:r>
              <a:rPr lang="nl-BE" dirty="0"/>
              <a:t>E = {5}; </a:t>
            </a:r>
          </a:p>
          <a:p>
            <a:r>
              <a:rPr lang="nl-BE" dirty="0"/>
              <a:t>Step 4: PS = {1,2,3,4,5,8}; S = {4,5,8}; t</a:t>
            </a:r>
            <a:r>
              <a:rPr lang="nl-BE" baseline="-25000" dirty="0"/>
              <a:t>5</a:t>
            </a:r>
            <a:r>
              <a:rPr lang="nl-BE" dirty="0"/>
              <a:t> = 9; C = {6,7}; </a:t>
            </a:r>
            <a:br>
              <a:rPr lang="nl-BE" dirty="0"/>
            </a:br>
            <a:r>
              <a:rPr lang="nl-BE" dirty="0"/>
              <a:t>4 + 4 + 3 = 11 &gt; 10 </a:t>
            </a:r>
            <a:r>
              <a:rPr lang="nl-BE" dirty="0">
                <a:sym typeface="Wingdings" panose="05000000000000000000" pitchFamily="2" charset="2"/>
              </a:rPr>
              <a:t> resource conflict</a:t>
            </a:r>
          </a:p>
          <a:p>
            <a:r>
              <a:rPr lang="nl-BE" dirty="0">
                <a:sym typeface="Wingdings" panose="05000000000000000000" pitchFamily="2" charset="2"/>
              </a:rPr>
              <a:t>Step 5: p = 2; D(2) = {{4},{5},{8}}</a:t>
            </a:r>
          </a:p>
          <a:p>
            <a:pPr lvl="1"/>
            <a:r>
              <a:rPr lang="nl-BE" dirty="0">
                <a:sym typeface="Wingdings" panose="05000000000000000000" pitchFamily="2" charset="2"/>
              </a:rPr>
              <a:t>D</a:t>
            </a:r>
            <a:r>
              <a:rPr lang="nl-BE" baseline="-25000" dirty="0">
                <a:sym typeface="Wingdings" panose="05000000000000000000" pitchFamily="2" charset="2"/>
              </a:rPr>
              <a:t>1</a:t>
            </a:r>
            <a:r>
              <a:rPr lang="nl-BE" dirty="0">
                <a:sym typeface="Wingdings" panose="05000000000000000000" pitchFamily="2" charset="2"/>
              </a:rPr>
              <a:t> = {4}, G</a:t>
            </a:r>
            <a:r>
              <a:rPr lang="nl-BE" baseline="-25000" dirty="0">
                <a:sym typeface="Wingdings" panose="05000000000000000000" pitchFamily="2" charset="2"/>
              </a:rPr>
              <a:t>1</a:t>
            </a:r>
            <a:r>
              <a:rPr lang="nl-BE" dirty="0">
                <a:sym typeface="Wingdings" panose="05000000000000000000" pitchFamily="2" charset="2"/>
              </a:rPr>
              <a:t> ={(8,4)}, L</a:t>
            </a:r>
            <a:r>
              <a:rPr lang="nl-BE" baseline="-25000" dirty="0">
                <a:sym typeface="Wingdings" panose="05000000000000000000" pitchFamily="2" charset="2"/>
              </a:rPr>
              <a:t>1</a:t>
            </a:r>
            <a:r>
              <a:rPr lang="nl-BE" dirty="0">
                <a:sym typeface="Wingdings" panose="05000000000000000000" pitchFamily="2" charset="2"/>
              </a:rPr>
              <a:t> = 15</a:t>
            </a:r>
          </a:p>
          <a:p>
            <a:pPr lvl="1"/>
            <a:r>
              <a:rPr lang="nl-BE" dirty="0">
                <a:sym typeface="Wingdings" panose="05000000000000000000" pitchFamily="2" charset="2"/>
              </a:rPr>
              <a:t>D</a:t>
            </a:r>
            <a:r>
              <a:rPr lang="nl-BE" baseline="-25000" dirty="0">
                <a:sym typeface="Wingdings" panose="05000000000000000000" pitchFamily="2" charset="2"/>
              </a:rPr>
              <a:t>2</a:t>
            </a:r>
            <a:r>
              <a:rPr lang="nl-BE" dirty="0">
                <a:sym typeface="Wingdings" panose="05000000000000000000" pitchFamily="2" charset="2"/>
              </a:rPr>
              <a:t> = {5}, G</a:t>
            </a:r>
            <a:r>
              <a:rPr lang="nl-BE" baseline="-25000" dirty="0">
                <a:sym typeface="Wingdings" panose="05000000000000000000" pitchFamily="2" charset="2"/>
              </a:rPr>
              <a:t>2</a:t>
            </a:r>
            <a:r>
              <a:rPr lang="nl-BE" dirty="0">
                <a:sym typeface="Wingdings" panose="05000000000000000000" pitchFamily="2" charset="2"/>
              </a:rPr>
              <a:t> ={(4,5)}, L</a:t>
            </a:r>
            <a:r>
              <a:rPr lang="nl-BE" baseline="-25000" dirty="0">
                <a:sym typeface="Wingdings" panose="05000000000000000000" pitchFamily="2" charset="2"/>
              </a:rPr>
              <a:t>2</a:t>
            </a:r>
            <a:r>
              <a:rPr lang="nl-BE" dirty="0">
                <a:sym typeface="Wingdings" panose="05000000000000000000" pitchFamily="2" charset="2"/>
              </a:rPr>
              <a:t> = 16 (</a:t>
            </a:r>
            <a:r>
              <a:rPr lang="nl-BE" dirty="0" err="1">
                <a:sym typeface="Wingdings" panose="05000000000000000000" pitchFamily="2" charset="2"/>
              </a:rPr>
              <a:t>critical</a:t>
            </a:r>
            <a:r>
              <a:rPr lang="nl-BE" dirty="0">
                <a:sym typeface="Wingdings" panose="05000000000000000000" pitchFamily="2" charset="2"/>
              </a:rPr>
              <a:t> </a:t>
            </a:r>
            <a:r>
              <a:rPr lang="nl-BE" dirty="0" err="1">
                <a:sym typeface="Wingdings" panose="05000000000000000000" pitchFamily="2" charset="2"/>
              </a:rPr>
              <a:t>sequence</a:t>
            </a:r>
            <a:r>
              <a:rPr lang="nl-BE" dirty="0">
                <a:sym typeface="Wingdings" panose="05000000000000000000" pitchFamily="2" charset="2"/>
              </a:rPr>
              <a:t> </a:t>
            </a:r>
            <a:r>
              <a:rPr lang="nl-BE" dirty="0" err="1">
                <a:sym typeface="Wingdings" panose="05000000000000000000" pitchFamily="2" charset="2"/>
              </a:rPr>
              <a:t>lb</a:t>
            </a:r>
            <a:r>
              <a:rPr lang="nl-BE" dirty="0">
                <a:sym typeface="Wingdings" panose="05000000000000000000" pitchFamily="2" charset="2"/>
              </a:rPr>
              <a:t>!)</a:t>
            </a:r>
          </a:p>
          <a:p>
            <a:pPr lvl="1"/>
            <a:r>
              <a:rPr lang="nl-BE" dirty="0">
                <a:sym typeface="Wingdings" panose="05000000000000000000" pitchFamily="2" charset="2"/>
              </a:rPr>
              <a:t>D</a:t>
            </a:r>
            <a:r>
              <a:rPr lang="nl-BE" baseline="-25000" dirty="0">
                <a:sym typeface="Wingdings" panose="05000000000000000000" pitchFamily="2" charset="2"/>
              </a:rPr>
              <a:t>3</a:t>
            </a:r>
            <a:r>
              <a:rPr lang="nl-BE" dirty="0">
                <a:sym typeface="Wingdings" panose="05000000000000000000" pitchFamily="2" charset="2"/>
              </a:rPr>
              <a:t> = {8}, G</a:t>
            </a:r>
            <a:r>
              <a:rPr lang="nl-BE" baseline="-25000" dirty="0">
                <a:sym typeface="Wingdings" panose="05000000000000000000" pitchFamily="2" charset="2"/>
              </a:rPr>
              <a:t>3</a:t>
            </a:r>
            <a:r>
              <a:rPr lang="nl-BE" dirty="0">
                <a:sym typeface="Wingdings" panose="05000000000000000000" pitchFamily="2" charset="2"/>
              </a:rPr>
              <a:t> ={(4,8)}, L</a:t>
            </a:r>
            <a:r>
              <a:rPr lang="nl-BE" baseline="-25000" dirty="0">
                <a:sym typeface="Wingdings" panose="05000000000000000000" pitchFamily="2" charset="2"/>
              </a:rPr>
              <a:t>3</a:t>
            </a:r>
            <a:r>
              <a:rPr lang="nl-BE" dirty="0">
                <a:sym typeface="Wingdings" panose="05000000000000000000" pitchFamily="2" charset="2"/>
              </a:rPr>
              <a:t> = 13</a:t>
            </a:r>
          </a:p>
          <a:p>
            <a:pPr marL="457200" lvl="1" indent="0">
              <a:buNone/>
            </a:pPr>
            <a:r>
              <a:rPr lang="nl-BE" dirty="0">
                <a:sym typeface="Wingdings" panose="05000000000000000000" pitchFamily="2" charset="2"/>
              </a:rPr>
              <a:t>Select D</a:t>
            </a:r>
            <a:r>
              <a:rPr lang="nl-BE" baseline="-25000" dirty="0">
                <a:sym typeface="Wingdings" panose="05000000000000000000" pitchFamily="2" charset="2"/>
              </a:rPr>
              <a:t>3</a:t>
            </a:r>
            <a:r>
              <a:rPr lang="nl-BE" dirty="0">
                <a:sym typeface="Wingdings" panose="05000000000000000000" pitchFamily="2" charset="2"/>
              </a:rPr>
              <a:t>; D(2) = {{4},{5}}</a:t>
            </a:r>
          </a:p>
        </p:txBody>
      </p:sp>
    </p:spTree>
    <p:extLst>
      <p:ext uri="{BB962C8B-B14F-4D97-AF65-F5344CB8AC3E}">
        <p14:creationId xmlns:p14="http://schemas.microsoft.com/office/powerpoint/2010/main" val="2651004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Exercise</a:t>
            </a:r>
            <a:r>
              <a:rPr lang="nl-BE" dirty="0"/>
              <a:t> 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16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484771" y="1690688"/>
            <a:ext cx="7920000" cy="4910989"/>
          </a:xfrm>
        </p:spPr>
        <p:txBody>
          <a:bodyPr>
            <a:normAutofit fontScale="70000" lnSpcReduction="20000"/>
          </a:bodyPr>
          <a:lstStyle/>
          <a:p>
            <a:r>
              <a:rPr lang="nl-BE" dirty="0"/>
              <a:t>Step 6: DS={}; H = H + {(4,8)}; t</a:t>
            </a:r>
            <a:r>
              <a:rPr lang="nl-BE" baseline="-25000" dirty="0"/>
              <a:t>8</a:t>
            </a:r>
            <a:r>
              <a:rPr lang="nl-BE" dirty="0"/>
              <a:t> = 9999; PS = {1,2,3,4,5}; </a:t>
            </a:r>
            <a:br>
              <a:rPr lang="nl-BE" dirty="0"/>
            </a:br>
            <a:r>
              <a:rPr lang="nl-BE" dirty="0"/>
              <a:t>S = {4,5}; C = {6,7,8}</a:t>
            </a:r>
          </a:p>
          <a:p>
            <a:r>
              <a:rPr lang="nl-BE" dirty="0"/>
              <a:t>Step 2: m = 6; S = {5}; C = {6,7,8}; </a:t>
            </a:r>
            <a:r>
              <a:rPr lang="nl-BE" dirty="0" err="1"/>
              <a:t>cutset</a:t>
            </a:r>
            <a:r>
              <a:rPr lang="nl-BE" dirty="0"/>
              <a:t> </a:t>
            </a:r>
            <a:r>
              <a:rPr lang="nl-BE" dirty="0" err="1"/>
              <a:t>not</a:t>
            </a:r>
            <a:r>
              <a:rPr lang="nl-BE" dirty="0"/>
              <a:t> </a:t>
            </a:r>
            <a:r>
              <a:rPr lang="nl-BE" dirty="0" err="1"/>
              <a:t>dominated</a:t>
            </a:r>
            <a:r>
              <a:rPr lang="nl-BE" dirty="0"/>
              <a:t>; </a:t>
            </a:r>
            <a:br>
              <a:rPr lang="nl-BE" dirty="0"/>
            </a:br>
            <a:r>
              <a:rPr lang="nl-BE" dirty="0"/>
              <a:t>E = {6,8}; </a:t>
            </a:r>
          </a:p>
          <a:p>
            <a:r>
              <a:rPr lang="nl-BE" dirty="0"/>
              <a:t>Step 4: PS = {1,2,3,4,5,6,8}; S = {5,6,8}; t</a:t>
            </a:r>
            <a:r>
              <a:rPr lang="nl-BE" baseline="-25000" dirty="0"/>
              <a:t>6</a:t>
            </a:r>
            <a:r>
              <a:rPr lang="nl-BE" dirty="0"/>
              <a:t> = 11; t</a:t>
            </a:r>
            <a:r>
              <a:rPr lang="nl-BE" baseline="-25000" dirty="0"/>
              <a:t>8</a:t>
            </a:r>
            <a:r>
              <a:rPr lang="nl-BE" dirty="0"/>
              <a:t> = 8; C = {7,9}; 4 + 3 + 3 = 10 </a:t>
            </a:r>
            <a:r>
              <a:rPr lang="nl-BE" dirty="0">
                <a:sym typeface="Wingdings" panose="05000000000000000000" pitchFamily="2" charset="2"/>
              </a:rPr>
              <a:t> no resource conflict</a:t>
            </a:r>
          </a:p>
          <a:p>
            <a:r>
              <a:rPr lang="nl-BE" dirty="0">
                <a:sym typeface="Wingdings" panose="05000000000000000000" pitchFamily="2" charset="2"/>
              </a:rPr>
              <a:t>Step 2: </a:t>
            </a:r>
            <a:r>
              <a:rPr lang="nl-BE" dirty="0"/>
              <a:t>m = 8; S = {5,6}; C = {7,9}; </a:t>
            </a:r>
            <a:r>
              <a:rPr lang="nl-BE" dirty="0" err="1"/>
              <a:t>cutset</a:t>
            </a:r>
            <a:r>
              <a:rPr lang="nl-BE" dirty="0"/>
              <a:t> </a:t>
            </a:r>
            <a:r>
              <a:rPr lang="nl-BE" dirty="0" err="1"/>
              <a:t>not</a:t>
            </a:r>
            <a:r>
              <a:rPr lang="nl-BE" dirty="0"/>
              <a:t> </a:t>
            </a:r>
            <a:r>
              <a:rPr lang="nl-BE" dirty="0" err="1"/>
              <a:t>dominated</a:t>
            </a:r>
            <a:r>
              <a:rPr lang="nl-BE" dirty="0"/>
              <a:t>; E = {}; </a:t>
            </a:r>
          </a:p>
          <a:p>
            <a:r>
              <a:rPr lang="nl-BE" dirty="0">
                <a:sym typeface="Wingdings" panose="05000000000000000000" pitchFamily="2" charset="2"/>
              </a:rPr>
              <a:t>Step 2: </a:t>
            </a:r>
            <a:r>
              <a:rPr lang="nl-BE" dirty="0"/>
              <a:t>m = 9; S = {6}; C = {7,9}; </a:t>
            </a:r>
            <a:r>
              <a:rPr lang="nl-BE" dirty="0" err="1"/>
              <a:t>cutset</a:t>
            </a:r>
            <a:r>
              <a:rPr lang="nl-BE" dirty="0"/>
              <a:t> </a:t>
            </a:r>
            <a:r>
              <a:rPr lang="nl-BE" dirty="0" err="1"/>
              <a:t>not</a:t>
            </a:r>
            <a:r>
              <a:rPr lang="nl-BE" dirty="0"/>
              <a:t> </a:t>
            </a:r>
            <a:r>
              <a:rPr lang="nl-BE" dirty="0" err="1"/>
              <a:t>dominated</a:t>
            </a:r>
            <a:r>
              <a:rPr lang="nl-BE" dirty="0"/>
              <a:t>; E = {7}; </a:t>
            </a:r>
          </a:p>
          <a:p>
            <a:r>
              <a:rPr lang="nl-BE" dirty="0"/>
              <a:t>Step 4: PS = {1,2,3,4,5,6,7,8}; S = {6,7}; t</a:t>
            </a:r>
            <a:r>
              <a:rPr lang="nl-BE" baseline="-25000" dirty="0"/>
              <a:t>7</a:t>
            </a:r>
            <a:r>
              <a:rPr lang="nl-BE" dirty="0"/>
              <a:t> = 13; C = {9}; </a:t>
            </a:r>
            <a:br>
              <a:rPr lang="nl-BE" dirty="0"/>
            </a:br>
            <a:r>
              <a:rPr lang="nl-BE" dirty="0"/>
              <a:t>3 + 5 = 8 </a:t>
            </a:r>
            <a:r>
              <a:rPr lang="nl-BE" dirty="0">
                <a:sym typeface="Wingdings" panose="05000000000000000000" pitchFamily="2" charset="2"/>
              </a:rPr>
              <a:t> no resource conflict</a:t>
            </a:r>
          </a:p>
          <a:p>
            <a:r>
              <a:rPr lang="nl-BE" dirty="0">
                <a:sym typeface="Wingdings" panose="05000000000000000000" pitchFamily="2" charset="2"/>
              </a:rPr>
              <a:t>Step 2: </a:t>
            </a:r>
            <a:r>
              <a:rPr lang="nl-BE" dirty="0"/>
              <a:t>m = 11; S = {7}; C = {9}; </a:t>
            </a:r>
            <a:r>
              <a:rPr lang="nl-BE" dirty="0" err="1"/>
              <a:t>cutset</a:t>
            </a:r>
            <a:r>
              <a:rPr lang="nl-BE" dirty="0"/>
              <a:t> </a:t>
            </a:r>
            <a:r>
              <a:rPr lang="nl-BE" dirty="0" err="1"/>
              <a:t>not</a:t>
            </a:r>
            <a:r>
              <a:rPr lang="nl-BE" dirty="0"/>
              <a:t> </a:t>
            </a:r>
            <a:r>
              <a:rPr lang="nl-BE" dirty="0" err="1"/>
              <a:t>dominated</a:t>
            </a:r>
            <a:r>
              <a:rPr lang="nl-BE" dirty="0"/>
              <a:t>; E = {9}; </a:t>
            </a:r>
          </a:p>
          <a:p>
            <a:r>
              <a:rPr lang="nl-BE" dirty="0"/>
              <a:t>Step 4: PS = {1,2,3,4,5,6,7,8,9}; S = {7,9}; t</a:t>
            </a:r>
            <a:r>
              <a:rPr lang="nl-BE" baseline="-25000" dirty="0"/>
              <a:t>9</a:t>
            </a:r>
            <a:r>
              <a:rPr lang="nl-BE" dirty="0"/>
              <a:t> = 13; C = {10}; </a:t>
            </a:r>
            <a:br>
              <a:rPr lang="nl-BE" dirty="0"/>
            </a:br>
            <a:r>
              <a:rPr lang="nl-BE" dirty="0"/>
              <a:t>5 + 6 = 11 &gt; 10 </a:t>
            </a:r>
            <a:r>
              <a:rPr lang="nl-BE" dirty="0">
                <a:sym typeface="Wingdings" panose="05000000000000000000" pitchFamily="2" charset="2"/>
              </a:rPr>
              <a:t> resource conflict</a:t>
            </a:r>
          </a:p>
          <a:p>
            <a:r>
              <a:rPr lang="nl-BE" dirty="0">
                <a:sym typeface="Wingdings" panose="05000000000000000000" pitchFamily="2" charset="2"/>
              </a:rPr>
              <a:t>Step 5: p = 3; D(3) = {{7},{9}}</a:t>
            </a:r>
          </a:p>
          <a:p>
            <a:pPr lvl="1"/>
            <a:r>
              <a:rPr lang="nl-BE" dirty="0">
                <a:sym typeface="Wingdings" panose="05000000000000000000" pitchFamily="2" charset="2"/>
              </a:rPr>
              <a:t>D</a:t>
            </a:r>
            <a:r>
              <a:rPr lang="nl-BE" baseline="-25000" dirty="0">
                <a:sym typeface="Wingdings" panose="05000000000000000000" pitchFamily="2" charset="2"/>
              </a:rPr>
              <a:t>1</a:t>
            </a:r>
            <a:r>
              <a:rPr lang="nl-BE" dirty="0">
                <a:sym typeface="Wingdings" panose="05000000000000000000" pitchFamily="2" charset="2"/>
              </a:rPr>
              <a:t> = {7}, G</a:t>
            </a:r>
            <a:r>
              <a:rPr lang="nl-BE" baseline="-25000" dirty="0">
                <a:sym typeface="Wingdings" panose="05000000000000000000" pitchFamily="2" charset="2"/>
              </a:rPr>
              <a:t>1</a:t>
            </a:r>
            <a:r>
              <a:rPr lang="nl-BE" dirty="0">
                <a:sym typeface="Wingdings" panose="05000000000000000000" pitchFamily="2" charset="2"/>
              </a:rPr>
              <a:t> ={(9,7)}, L</a:t>
            </a:r>
            <a:r>
              <a:rPr lang="nl-BE" baseline="-25000" dirty="0">
                <a:sym typeface="Wingdings" panose="05000000000000000000" pitchFamily="2" charset="2"/>
              </a:rPr>
              <a:t>1</a:t>
            </a:r>
            <a:r>
              <a:rPr lang="nl-BE" dirty="0">
                <a:sym typeface="Wingdings" panose="05000000000000000000" pitchFamily="2" charset="2"/>
              </a:rPr>
              <a:t> = 17</a:t>
            </a:r>
          </a:p>
          <a:p>
            <a:pPr lvl="1"/>
            <a:r>
              <a:rPr lang="nl-BE" dirty="0">
                <a:sym typeface="Wingdings" panose="05000000000000000000" pitchFamily="2" charset="2"/>
              </a:rPr>
              <a:t>D</a:t>
            </a:r>
            <a:r>
              <a:rPr lang="nl-BE" baseline="-25000" dirty="0">
                <a:sym typeface="Wingdings" panose="05000000000000000000" pitchFamily="2" charset="2"/>
              </a:rPr>
              <a:t>2</a:t>
            </a:r>
            <a:r>
              <a:rPr lang="nl-BE" dirty="0">
                <a:sym typeface="Wingdings" panose="05000000000000000000" pitchFamily="2" charset="2"/>
              </a:rPr>
              <a:t> = {9}, G</a:t>
            </a:r>
            <a:r>
              <a:rPr lang="nl-BE" baseline="-25000" dirty="0">
                <a:sym typeface="Wingdings" panose="05000000000000000000" pitchFamily="2" charset="2"/>
              </a:rPr>
              <a:t>2</a:t>
            </a:r>
            <a:r>
              <a:rPr lang="nl-BE" dirty="0">
                <a:sym typeface="Wingdings" panose="05000000000000000000" pitchFamily="2" charset="2"/>
              </a:rPr>
              <a:t> ={(7,9)}, L</a:t>
            </a:r>
            <a:r>
              <a:rPr lang="nl-BE" baseline="-25000" dirty="0">
                <a:sym typeface="Wingdings" panose="05000000000000000000" pitchFamily="2" charset="2"/>
              </a:rPr>
              <a:t>2</a:t>
            </a:r>
            <a:r>
              <a:rPr lang="nl-BE" dirty="0">
                <a:sym typeface="Wingdings" panose="05000000000000000000" pitchFamily="2" charset="2"/>
              </a:rPr>
              <a:t> = 15</a:t>
            </a:r>
          </a:p>
          <a:p>
            <a:pPr marL="457200" lvl="1" indent="0">
              <a:buNone/>
            </a:pPr>
            <a:r>
              <a:rPr lang="nl-BE" dirty="0">
                <a:sym typeface="Wingdings" panose="05000000000000000000" pitchFamily="2" charset="2"/>
              </a:rPr>
              <a:t>Select D</a:t>
            </a:r>
            <a:r>
              <a:rPr lang="nl-BE" baseline="-25000" dirty="0">
                <a:sym typeface="Wingdings" panose="05000000000000000000" pitchFamily="2" charset="2"/>
              </a:rPr>
              <a:t>2</a:t>
            </a:r>
            <a:r>
              <a:rPr lang="nl-BE" dirty="0">
                <a:sym typeface="Wingdings" panose="05000000000000000000" pitchFamily="2" charset="2"/>
              </a:rPr>
              <a:t>; D(3) = {{7}}</a:t>
            </a:r>
          </a:p>
        </p:txBody>
      </p:sp>
    </p:spTree>
    <p:extLst>
      <p:ext uri="{BB962C8B-B14F-4D97-AF65-F5344CB8AC3E}">
        <p14:creationId xmlns:p14="http://schemas.microsoft.com/office/powerpoint/2010/main" val="1949593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Exercise</a:t>
            </a:r>
            <a:r>
              <a:rPr lang="nl-BE" dirty="0"/>
              <a:t> 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17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750778" y="1690688"/>
            <a:ext cx="7920000" cy="4842622"/>
          </a:xfrm>
        </p:spPr>
        <p:txBody>
          <a:bodyPr>
            <a:normAutofit fontScale="70000" lnSpcReduction="20000"/>
          </a:bodyPr>
          <a:lstStyle/>
          <a:p>
            <a:r>
              <a:rPr lang="nl-BE" dirty="0"/>
              <a:t>Step 6: DS={}; H = H + {(7,9)}; t</a:t>
            </a:r>
            <a:r>
              <a:rPr lang="nl-BE" baseline="-25000" dirty="0"/>
              <a:t>9</a:t>
            </a:r>
            <a:r>
              <a:rPr lang="nl-BE" dirty="0"/>
              <a:t> = 9999; PS = {1,2,3,4,5,6,7,8}; S = {7}; C = {9}</a:t>
            </a:r>
          </a:p>
          <a:p>
            <a:r>
              <a:rPr lang="nl-BE" dirty="0"/>
              <a:t>Step 2: m = 13; S = {}; C = {9}; </a:t>
            </a:r>
            <a:r>
              <a:rPr lang="nl-BE" dirty="0" err="1"/>
              <a:t>cutset</a:t>
            </a:r>
            <a:r>
              <a:rPr lang="nl-BE" dirty="0"/>
              <a:t> </a:t>
            </a:r>
            <a:r>
              <a:rPr lang="nl-BE" dirty="0" err="1"/>
              <a:t>not</a:t>
            </a:r>
            <a:r>
              <a:rPr lang="nl-BE" dirty="0"/>
              <a:t> </a:t>
            </a:r>
            <a:r>
              <a:rPr lang="nl-BE" dirty="0" err="1"/>
              <a:t>dominated</a:t>
            </a:r>
            <a:r>
              <a:rPr lang="nl-BE" dirty="0"/>
              <a:t>; E = {9}; </a:t>
            </a:r>
          </a:p>
          <a:p>
            <a:r>
              <a:rPr lang="nl-BE" dirty="0"/>
              <a:t>Step 3: Act. 9 </a:t>
            </a:r>
            <a:r>
              <a:rPr lang="nl-BE" dirty="0" err="1"/>
              <a:t>can</a:t>
            </a:r>
            <a:r>
              <a:rPr lang="nl-BE" dirty="0"/>
              <a:t> </a:t>
            </a:r>
            <a:r>
              <a:rPr lang="nl-BE" dirty="0" err="1"/>
              <a:t>only</a:t>
            </a:r>
            <a:r>
              <a:rPr lang="nl-BE" dirty="0"/>
              <a:t> </a:t>
            </a:r>
            <a:r>
              <a:rPr lang="nl-BE" dirty="0" err="1"/>
              <a:t>be</a:t>
            </a:r>
            <a:r>
              <a:rPr lang="nl-BE" dirty="0"/>
              <a:t> </a:t>
            </a:r>
            <a:r>
              <a:rPr lang="nl-BE" dirty="0" err="1"/>
              <a:t>scheduled</a:t>
            </a:r>
            <a:r>
              <a:rPr lang="nl-BE" dirty="0"/>
              <a:t> </a:t>
            </a:r>
            <a:r>
              <a:rPr lang="nl-BE" dirty="0" err="1"/>
              <a:t>by</a:t>
            </a:r>
            <a:r>
              <a:rPr lang="nl-BE" dirty="0"/>
              <a:t> </a:t>
            </a:r>
            <a:r>
              <a:rPr lang="nl-BE" dirty="0" err="1"/>
              <a:t>itself</a:t>
            </a:r>
            <a:r>
              <a:rPr lang="nl-BE" dirty="0"/>
              <a:t>: PS = {1,2,3,4,5,6,7,8,9}; S = {9}; t</a:t>
            </a:r>
            <a:r>
              <a:rPr lang="nl-BE" baseline="-25000" dirty="0"/>
              <a:t>9</a:t>
            </a:r>
            <a:r>
              <a:rPr lang="nl-BE" dirty="0"/>
              <a:t> = 15; C = {10}; </a:t>
            </a:r>
          </a:p>
          <a:p>
            <a:r>
              <a:rPr lang="nl-BE" dirty="0"/>
              <a:t>Step 2: m = 15; S = {}; C = {10}; </a:t>
            </a:r>
            <a:r>
              <a:rPr lang="nl-BE" dirty="0" err="1"/>
              <a:t>cutset</a:t>
            </a:r>
            <a:r>
              <a:rPr lang="nl-BE" dirty="0"/>
              <a:t> </a:t>
            </a:r>
            <a:r>
              <a:rPr lang="nl-BE" dirty="0" err="1"/>
              <a:t>not</a:t>
            </a:r>
            <a:r>
              <a:rPr lang="nl-BE" dirty="0"/>
              <a:t> </a:t>
            </a:r>
            <a:r>
              <a:rPr lang="nl-BE" dirty="0" err="1"/>
              <a:t>dominated</a:t>
            </a:r>
            <a:r>
              <a:rPr lang="nl-BE" dirty="0"/>
              <a:t>; E = {10}; </a:t>
            </a:r>
          </a:p>
          <a:p>
            <a:r>
              <a:rPr lang="nl-BE" dirty="0"/>
              <a:t>Step 3: Act. 10 </a:t>
            </a:r>
            <a:r>
              <a:rPr lang="nl-BE" dirty="0" err="1"/>
              <a:t>can</a:t>
            </a:r>
            <a:r>
              <a:rPr lang="nl-BE" dirty="0"/>
              <a:t> </a:t>
            </a:r>
            <a:r>
              <a:rPr lang="nl-BE" dirty="0" err="1"/>
              <a:t>only</a:t>
            </a:r>
            <a:r>
              <a:rPr lang="nl-BE" dirty="0"/>
              <a:t> </a:t>
            </a:r>
            <a:r>
              <a:rPr lang="nl-BE" dirty="0" err="1"/>
              <a:t>be</a:t>
            </a:r>
            <a:r>
              <a:rPr lang="nl-BE" dirty="0"/>
              <a:t> </a:t>
            </a:r>
            <a:r>
              <a:rPr lang="nl-BE" dirty="0" err="1"/>
              <a:t>scheduled</a:t>
            </a:r>
            <a:r>
              <a:rPr lang="nl-BE" dirty="0"/>
              <a:t> </a:t>
            </a:r>
            <a:r>
              <a:rPr lang="nl-BE" dirty="0" err="1"/>
              <a:t>by</a:t>
            </a:r>
            <a:r>
              <a:rPr lang="nl-BE" dirty="0"/>
              <a:t> </a:t>
            </a:r>
            <a:r>
              <a:rPr lang="nl-BE" dirty="0" err="1"/>
              <a:t>itself</a:t>
            </a:r>
            <a:r>
              <a:rPr lang="nl-BE" dirty="0"/>
              <a:t>: PS = {1,2,3,4,5,6,7,8,9,10}; S = {10}; t</a:t>
            </a:r>
            <a:r>
              <a:rPr lang="nl-BE" baseline="-25000" dirty="0"/>
              <a:t>10</a:t>
            </a:r>
            <a:r>
              <a:rPr lang="nl-BE" dirty="0"/>
              <a:t> = 15; The dummy end </a:t>
            </a:r>
            <a:r>
              <a:rPr lang="nl-BE" dirty="0" err="1"/>
              <a:t>activity</a:t>
            </a:r>
            <a:r>
              <a:rPr lang="nl-BE" dirty="0"/>
              <a:t> is </a:t>
            </a:r>
            <a:r>
              <a:rPr lang="nl-BE" dirty="0" err="1"/>
              <a:t>finished</a:t>
            </a:r>
            <a:r>
              <a:rPr lang="nl-BE" dirty="0"/>
              <a:t>, </a:t>
            </a:r>
            <a:r>
              <a:rPr lang="nl-BE" dirty="0" err="1"/>
              <a:t>thus</a:t>
            </a:r>
            <a:r>
              <a:rPr lang="nl-BE" dirty="0"/>
              <a:t> the </a:t>
            </a:r>
            <a:r>
              <a:rPr lang="nl-BE" dirty="0" err="1"/>
              <a:t>schedule</a:t>
            </a:r>
            <a:r>
              <a:rPr lang="nl-BE" dirty="0"/>
              <a:t> is complete </a:t>
            </a:r>
            <a:r>
              <a:rPr lang="nl-BE" dirty="0" err="1"/>
              <a:t>with</a:t>
            </a:r>
            <a:r>
              <a:rPr lang="nl-BE" dirty="0"/>
              <a:t> a </a:t>
            </a:r>
            <a:r>
              <a:rPr lang="nl-BE" dirty="0" err="1"/>
              <a:t>length</a:t>
            </a:r>
            <a:r>
              <a:rPr lang="nl-BE" dirty="0"/>
              <a:t> of 15.</a:t>
            </a:r>
          </a:p>
          <a:p>
            <a:r>
              <a:rPr lang="nl-BE" dirty="0"/>
              <a:t>Step 7: </a:t>
            </a:r>
            <a:r>
              <a:rPr lang="nl-BE" dirty="0" err="1"/>
              <a:t>Remove</a:t>
            </a:r>
            <a:r>
              <a:rPr lang="nl-BE" dirty="0"/>
              <a:t> the extra </a:t>
            </a:r>
            <a:r>
              <a:rPr lang="nl-BE" dirty="0" err="1"/>
              <a:t>delaying</a:t>
            </a:r>
            <a:r>
              <a:rPr lang="nl-BE" dirty="0"/>
              <a:t> </a:t>
            </a:r>
            <a:r>
              <a:rPr lang="nl-BE" dirty="0" err="1"/>
              <a:t>constraints</a:t>
            </a:r>
            <a:r>
              <a:rPr lang="nl-BE" dirty="0"/>
              <a:t> (7,9): the </a:t>
            </a:r>
            <a:r>
              <a:rPr lang="nl-BE" dirty="0" err="1"/>
              <a:t>delaying</a:t>
            </a:r>
            <a:r>
              <a:rPr lang="nl-BE" dirty="0"/>
              <a:t> </a:t>
            </a:r>
            <a:r>
              <a:rPr lang="nl-BE" dirty="0" err="1"/>
              <a:t>alternative</a:t>
            </a:r>
            <a:r>
              <a:rPr lang="nl-BE" dirty="0"/>
              <a:t> {7} </a:t>
            </a:r>
            <a:r>
              <a:rPr lang="nl-BE" dirty="0" err="1"/>
              <a:t>needn’t</a:t>
            </a:r>
            <a:r>
              <a:rPr lang="nl-BE" dirty="0"/>
              <a:t> </a:t>
            </a:r>
            <a:r>
              <a:rPr lang="nl-BE" dirty="0" err="1"/>
              <a:t>be</a:t>
            </a:r>
            <a:r>
              <a:rPr lang="nl-BE" dirty="0"/>
              <a:t> </a:t>
            </a:r>
            <a:r>
              <a:rPr lang="nl-BE" dirty="0" err="1"/>
              <a:t>considered</a:t>
            </a:r>
            <a:r>
              <a:rPr lang="nl-BE" dirty="0"/>
              <a:t> as the </a:t>
            </a:r>
            <a:r>
              <a:rPr lang="nl-BE" dirty="0" err="1"/>
              <a:t>lower</a:t>
            </a:r>
            <a:r>
              <a:rPr lang="nl-BE" dirty="0"/>
              <a:t> </a:t>
            </a:r>
            <a:r>
              <a:rPr lang="nl-BE" dirty="0" err="1"/>
              <a:t>bound</a:t>
            </a:r>
            <a:r>
              <a:rPr lang="nl-BE" dirty="0"/>
              <a:t> is </a:t>
            </a:r>
            <a:r>
              <a:rPr lang="nl-BE" dirty="0" err="1"/>
              <a:t>larger</a:t>
            </a:r>
            <a:r>
              <a:rPr lang="nl-BE" dirty="0"/>
              <a:t> </a:t>
            </a:r>
            <a:r>
              <a:rPr lang="nl-BE" dirty="0" err="1"/>
              <a:t>than</a:t>
            </a:r>
            <a:r>
              <a:rPr lang="nl-BE" dirty="0"/>
              <a:t> or </a:t>
            </a:r>
            <a:r>
              <a:rPr lang="nl-BE" dirty="0" err="1"/>
              <a:t>equal</a:t>
            </a:r>
            <a:r>
              <a:rPr lang="nl-BE" dirty="0"/>
              <a:t> </a:t>
            </a:r>
            <a:r>
              <a:rPr lang="nl-BE" dirty="0" err="1"/>
              <a:t>to</a:t>
            </a:r>
            <a:r>
              <a:rPr lang="nl-BE" dirty="0"/>
              <a:t> 15. </a:t>
            </a:r>
          </a:p>
          <a:p>
            <a:r>
              <a:rPr lang="nl-BE" dirty="0"/>
              <a:t>Step 7: </a:t>
            </a:r>
            <a:r>
              <a:rPr lang="nl-BE" dirty="0" err="1"/>
              <a:t>Remove</a:t>
            </a:r>
            <a:r>
              <a:rPr lang="nl-BE" dirty="0"/>
              <a:t> the extra </a:t>
            </a:r>
            <a:r>
              <a:rPr lang="nl-BE" dirty="0" err="1"/>
              <a:t>delaying</a:t>
            </a:r>
            <a:r>
              <a:rPr lang="nl-BE" dirty="0"/>
              <a:t> </a:t>
            </a:r>
            <a:r>
              <a:rPr lang="nl-BE" dirty="0" err="1"/>
              <a:t>constraints</a:t>
            </a:r>
            <a:r>
              <a:rPr lang="nl-BE" dirty="0"/>
              <a:t> (4,8): the </a:t>
            </a:r>
            <a:r>
              <a:rPr lang="nl-BE" dirty="0" err="1"/>
              <a:t>other</a:t>
            </a:r>
            <a:r>
              <a:rPr lang="nl-BE" dirty="0"/>
              <a:t> </a:t>
            </a:r>
            <a:r>
              <a:rPr lang="nl-BE" dirty="0" err="1"/>
              <a:t>delaying</a:t>
            </a:r>
            <a:r>
              <a:rPr lang="nl-BE" dirty="0"/>
              <a:t> </a:t>
            </a:r>
            <a:r>
              <a:rPr lang="nl-BE" dirty="0" err="1"/>
              <a:t>alternatives</a:t>
            </a:r>
            <a:r>
              <a:rPr lang="nl-BE" dirty="0"/>
              <a:t> at </a:t>
            </a:r>
            <a:r>
              <a:rPr lang="nl-BE" dirty="0" err="1"/>
              <a:t>this</a:t>
            </a:r>
            <a:r>
              <a:rPr lang="nl-BE" dirty="0"/>
              <a:t> level </a:t>
            </a:r>
            <a:r>
              <a:rPr lang="nl-BE" dirty="0" err="1"/>
              <a:t>needn’t</a:t>
            </a:r>
            <a:r>
              <a:rPr lang="nl-BE" dirty="0"/>
              <a:t> </a:t>
            </a:r>
            <a:r>
              <a:rPr lang="nl-BE" dirty="0" err="1"/>
              <a:t>be</a:t>
            </a:r>
            <a:r>
              <a:rPr lang="nl-BE" dirty="0"/>
              <a:t> </a:t>
            </a:r>
            <a:r>
              <a:rPr lang="nl-BE" dirty="0" err="1"/>
              <a:t>considered</a:t>
            </a:r>
            <a:r>
              <a:rPr lang="nl-BE" dirty="0"/>
              <a:t> as the </a:t>
            </a:r>
            <a:r>
              <a:rPr lang="nl-BE" dirty="0" err="1"/>
              <a:t>lower</a:t>
            </a:r>
            <a:r>
              <a:rPr lang="nl-BE" dirty="0"/>
              <a:t> </a:t>
            </a:r>
            <a:r>
              <a:rPr lang="nl-BE" dirty="0" err="1"/>
              <a:t>bounds</a:t>
            </a:r>
            <a:r>
              <a:rPr lang="nl-BE" dirty="0"/>
              <a:t> are </a:t>
            </a:r>
            <a:r>
              <a:rPr lang="nl-BE" dirty="0" err="1"/>
              <a:t>larger</a:t>
            </a:r>
            <a:r>
              <a:rPr lang="nl-BE" dirty="0"/>
              <a:t> </a:t>
            </a:r>
            <a:r>
              <a:rPr lang="nl-BE" dirty="0" err="1"/>
              <a:t>than</a:t>
            </a:r>
            <a:r>
              <a:rPr lang="nl-BE" dirty="0"/>
              <a:t> or </a:t>
            </a:r>
            <a:r>
              <a:rPr lang="nl-BE" dirty="0" err="1"/>
              <a:t>equal</a:t>
            </a:r>
            <a:r>
              <a:rPr lang="nl-BE" dirty="0"/>
              <a:t> </a:t>
            </a:r>
            <a:r>
              <a:rPr lang="nl-BE" dirty="0" err="1"/>
              <a:t>to</a:t>
            </a:r>
            <a:r>
              <a:rPr lang="nl-BE" dirty="0"/>
              <a:t> 15. </a:t>
            </a:r>
          </a:p>
          <a:p>
            <a:r>
              <a:rPr lang="nl-BE" dirty="0"/>
              <a:t>Step 7: </a:t>
            </a:r>
            <a:r>
              <a:rPr lang="nl-BE" dirty="0" err="1"/>
              <a:t>Remove</a:t>
            </a:r>
            <a:r>
              <a:rPr lang="nl-BE" dirty="0"/>
              <a:t> the extra </a:t>
            </a:r>
            <a:r>
              <a:rPr lang="nl-BE" dirty="0" err="1"/>
              <a:t>delaying</a:t>
            </a:r>
            <a:r>
              <a:rPr lang="nl-BE" dirty="0"/>
              <a:t> </a:t>
            </a:r>
            <a:r>
              <a:rPr lang="nl-BE" dirty="0" err="1"/>
              <a:t>constraints</a:t>
            </a:r>
            <a:r>
              <a:rPr lang="nl-BE" dirty="0"/>
              <a:t> (2,4): select </a:t>
            </a:r>
            <a:r>
              <a:rPr lang="nl-BE" dirty="0" err="1"/>
              <a:t>delaying</a:t>
            </a:r>
            <a:r>
              <a:rPr lang="nl-BE" dirty="0"/>
              <a:t> </a:t>
            </a:r>
            <a:r>
              <a:rPr lang="nl-BE" dirty="0" err="1"/>
              <a:t>alternative</a:t>
            </a:r>
            <a:r>
              <a:rPr lang="nl-BE" dirty="0"/>
              <a:t> {2} as </a:t>
            </a:r>
            <a:r>
              <a:rPr lang="nl-BE" dirty="0" err="1"/>
              <a:t>it</a:t>
            </a:r>
            <a:r>
              <a:rPr lang="nl-BE" dirty="0"/>
              <a:t> has a </a:t>
            </a:r>
            <a:r>
              <a:rPr lang="nl-BE" dirty="0" err="1"/>
              <a:t>lower</a:t>
            </a:r>
            <a:r>
              <a:rPr lang="nl-BE" dirty="0"/>
              <a:t> </a:t>
            </a:r>
            <a:r>
              <a:rPr lang="nl-BE" dirty="0" err="1"/>
              <a:t>bound</a:t>
            </a:r>
            <a:r>
              <a:rPr lang="nl-BE" dirty="0"/>
              <a:t> of 14.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1949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Exercise</a:t>
            </a:r>
            <a:r>
              <a:rPr lang="nl-BE" dirty="0"/>
              <a:t> 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18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484771" y="1690688"/>
            <a:ext cx="7920000" cy="4799893"/>
          </a:xfrm>
        </p:spPr>
        <p:txBody>
          <a:bodyPr>
            <a:normAutofit fontScale="70000" lnSpcReduction="20000"/>
          </a:bodyPr>
          <a:lstStyle/>
          <a:p>
            <a:r>
              <a:rPr lang="nl-BE" dirty="0"/>
              <a:t>Step 6: DS={}; H = H + {(4,2)}; t</a:t>
            </a:r>
            <a:r>
              <a:rPr lang="nl-BE" baseline="-25000" dirty="0"/>
              <a:t>2</a:t>
            </a:r>
            <a:r>
              <a:rPr lang="nl-BE" dirty="0"/>
              <a:t> = 9999; PS = {1,3,4}; S = {3,4}; C = {2,6}</a:t>
            </a:r>
          </a:p>
          <a:p>
            <a:r>
              <a:rPr lang="nl-BE" dirty="0"/>
              <a:t>Step 2: m = 2; S = {3}; C = {2,6}; </a:t>
            </a:r>
            <a:r>
              <a:rPr lang="nl-BE" dirty="0" err="1"/>
              <a:t>cutset</a:t>
            </a:r>
            <a:r>
              <a:rPr lang="nl-BE" dirty="0"/>
              <a:t> </a:t>
            </a:r>
            <a:r>
              <a:rPr lang="nl-BE" dirty="0" err="1"/>
              <a:t>not</a:t>
            </a:r>
            <a:r>
              <a:rPr lang="nl-BE" dirty="0"/>
              <a:t> </a:t>
            </a:r>
            <a:r>
              <a:rPr lang="nl-BE" dirty="0" err="1"/>
              <a:t>dominated</a:t>
            </a:r>
            <a:r>
              <a:rPr lang="nl-BE" dirty="0"/>
              <a:t>; E = {2,6}; </a:t>
            </a:r>
          </a:p>
          <a:p>
            <a:r>
              <a:rPr lang="nl-BE" dirty="0"/>
              <a:t>Step 4: PS = {1,2,3,4,6}; S = {2,3,6}; t</a:t>
            </a:r>
            <a:r>
              <a:rPr lang="nl-BE" baseline="-25000" dirty="0"/>
              <a:t>2</a:t>
            </a:r>
            <a:r>
              <a:rPr lang="nl-BE" dirty="0"/>
              <a:t> = 6; t</a:t>
            </a:r>
            <a:r>
              <a:rPr lang="nl-BE" baseline="-25000" dirty="0"/>
              <a:t>6</a:t>
            </a:r>
            <a:r>
              <a:rPr lang="nl-BE" dirty="0"/>
              <a:t> = 7; C = {5,8,9}; </a:t>
            </a:r>
            <a:br>
              <a:rPr lang="nl-BE" dirty="0"/>
            </a:br>
            <a:r>
              <a:rPr lang="nl-BE" dirty="0"/>
              <a:t>5 + 3 + 3 = 11 &gt; 10 </a:t>
            </a:r>
            <a:r>
              <a:rPr lang="nl-BE" dirty="0">
                <a:sym typeface="Wingdings" panose="05000000000000000000" pitchFamily="2" charset="2"/>
              </a:rPr>
              <a:t> resource conflict</a:t>
            </a:r>
          </a:p>
          <a:p>
            <a:r>
              <a:rPr lang="nl-BE" dirty="0">
                <a:sym typeface="Wingdings" panose="05000000000000000000" pitchFamily="2" charset="2"/>
              </a:rPr>
              <a:t>Step 5: p = 2; D(1) = {{2},{3},{6}}</a:t>
            </a:r>
          </a:p>
          <a:p>
            <a:pPr lvl="1"/>
            <a:r>
              <a:rPr lang="nl-BE" dirty="0">
                <a:sym typeface="Wingdings" panose="05000000000000000000" pitchFamily="2" charset="2"/>
              </a:rPr>
              <a:t>D</a:t>
            </a:r>
            <a:r>
              <a:rPr lang="nl-BE" baseline="-25000" dirty="0">
                <a:sym typeface="Wingdings" panose="05000000000000000000" pitchFamily="2" charset="2"/>
              </a:rPr>
              <a:t>1</a:t>
            </a:r>
            <a:r>
              <a:rPr lang="nl-BE" dirty="0">
                <a:sym typeface="Wingdings" panose="05000000000000000000" pitchFamily="2" charset="2"/>
              </a:rPr>
              <a:t> = {2}, G</a:t>
            </a:r>
            <a:r>
              <a:rPr lang="nl-BE" baseline="-25000" dirty="0">
                <a:sym typeface="Wingdings" panose="05000000000000000000" pitchFamily="2" charset="2"/>
              </a:rPr>
              <a:t>1</a:t>
            </a:r>
            <a:r>
              <a:rPr lang="nl-BE" dirty="0">
                <a:sym typeface="Wingdings" panose="05000000000000000000" pitchFamily="2" charset="2"/>
              </a:rPr>
              <a:t> ={(3,2)}, L</a:t>
            </a:r>
            <a:r>
              <a:rPr lang="nl-BE" baseline="-25000" dirty="0">
                <a:sym typeface="Wingdings" panose="05000000000000000000" pitchFamily="2" charset="2"/>
              </a:rPr>
              <a:t>1</a:t>
            </a:r>
            <a:r>
              <a:rPr lang="nl-BE" dirty="0">
                <a:sym typeface="Wingdings" panose="05000000000000000000" pitchFamily="2" charset="2"/>
              </a:rPr>
              <a:t> = 17</a:t>
            </a:r>
          </a:p>
          <a:p>
            <a:pPr lvl="1"/>
            <a:r>
              <a:rPr lang="nl-BE" dirty="0">
                <a:sym typeface="Wingdings" panose="05000000000000000000" pitchFamily="2" charset="2"/>
              </a:rPr>
              <a:t>D</a:t>
            </a:r>
            <a:r>
              <a:rPr lang="nl-BE" baseline="-25000" dirty="0">
                <a:sym typeface="Wingdings" panose="05000000000000000000" pitchFamily="2" charset="2"/>
              </a:rPr>
              <a:t>2</a:t>
            </a:r>
            <a:r>
              <a:rPr lang="nl-BE" dirty="0">
                <a:sym typeface="Wingdings" panose="05000000000000000000" pitchFamily="2" charset="2"/>
              </a:rPr>
              <a:t> = {3}, G</a:t>
            </a:r>
            <a:r>
              <a:rPr lang="nl-BE" baseline="-25000" dirty="0">
                <a:sym typeface="Wingdings" panose="05000000000000000000" pitchFamily="2" charset="2"/>
              </a:rPr>
              <a:t>2</a:t>
            </a:r>
            <a:r>
              <a:rPr lang="nl-BE" dirty="0">
                <a:sym typeface="Wingdings" panose="05000000000000000000" pitchFamily="2" charset="2"/>
              </a:rPr>
              <a:t> ={(2,3)}, L</a:t>
            </a:r>
            <a:r>
              <a:rPr lang="nl-BE" baseline="-25000" dirty="0">
                <a:sym typeface="Wingdings" panose="05000000000000000000" pitchFamily="2" charset="2"/>
              </a:rPr>
              <a:t>2</a:t>
            </a:r>
            <a:r>
              <a:rPr lang="nl-BE" dirty="0">
                <a:sym typeface="Wingdings" panose="05000000000000000000" pitchFamily="2" charset="2"/>
              </a:rPr>
              <a:t> = 19</a:t>
            </a:r>
          </a:p>
          <a:p>
            <a:pPr lvl="1"/>
            <a:r>
              <a:rPr lang="nl-BE" dirty="0">
                <a:sym typeface="Wingdings" panose="05000000000000000000" pitchFamily="2" charset="2"/>
              </a:rPr>
              <a:t>D</a:t>
            </a:r>
            <a:r>
              <a:rPr lang="nl-BE" baseline="-25000" dirty="0">
                <a:sym typeface="Wingdings" panose="05000000000000000000" pitchFamily="2" charset="2"/>
              </a:rPr>
              <a:t>3</a:t>
            </a:r>
            <a:r>
              <a:rPr lang="nl-BE" dirty="0">
                <a:sym typeface="Wingdings" panose="05000000000000000000" pitchFamily="2" charset="2"/>
              </a:rPr>
              <a:t> = {6}, G</a:t>
            </a:r>
            <a:r>
              <a:rPr lang="nl-BE" baseline="-25000" dirty="0">
                <a:sym typeface="Wingdings" panose="05000000000000000000" pitchFamily="2" charset="2"/>
              </a:rPr>
              <a:t>3</a:t>
            </a:r>
            <a:r>
              <a:rPr lang="nl-BE" dirty="0">
                <a:sym typeface="Wingdings" panose="05000000000000000000" pitchFamily="2" charset="2"/>
              </a:rPr>
              <a:t> ={(3,6)}, L</a:t>
            </a:r>
            <a:r>
              <a:rPr lang="nl-BE" baseline="-25000" dirty="0">
                <a:sym typeface="Wingdings" panose="05000000000000000000" pitchFamily="2" charset="2"/>
              </a:rPr>
              <a:t>3</a:t>
            </a:r>
            <a:r>
              <a:rPr lang="nl-BE" dirty="0">
                <a:sym typeface="Wingdings" panose="05000000000000000000" pitchFamily="2" charset="2"/>
              </a:rPr>
              <a:t> = 14</a:t>
            </a:r>
          </a:p>
          <a:p>
            <a:pPr marL="457200" lvl="1" indent="0">
              <a:buNone/>
            </a:pPr>
            <a:r>
              <a:rPr lang="nl-BE" dirty="0">
                <a:sym typeface="Wingdings" panose="05000000000000000000" pitchFamily="2" charset="2"/>
              </a:rPr>
              <a:t>Select D</a:t>
            </a:r>
            <a:r>
              <a:rPr lang="nl-BE" baseline="-25000" dirty="0">
                <a:sym typeface="Wingdings" panose="05000000000000000000" pitchFamily="2" charset="2"/>
              </a:rPr>
              <a:t>3</a:t>
            </a:r>
            <a:r>
              <a:rPr lang="nl-BE" dirty="0">
                <a:sym typeface="Wingdings" panose="05000000000000000000" pitchFamily="2" charset="2"/>
              </a:rPr>
              <a:t>; D(2) = {{2},{3}}</a:t>
            </a:r>
          </a:p>
          <a:p>
            <a:r>
              <a:rPr lang="nl-BE" dirty="0"/>
              <a:t>Step 6: DS={}; H = H + {(3,6)}; t</a:t>
            </a:r>
            <a:r>
              <a:rPr lang="nl-BE" baseline="-25000" dirty="0"/>
              <a:t>6</a:t>
            </a:r>
            <a:r>
              <a:rPr lang="nl-BE" dirty="0"/>
              <a:t> = 9999; PS = {1,2,3,4}; S = {2,3}; C = {5,6,8}</a:t>
            </a:r>
          </a:p>
          <a:p>
            <a:r>
              <a:rPr lang="nl-BE" dirty="0"/>
              <a:t>Step 2: m = 5; S = {2}; C = {5,6,8}; </a:t>
            </a:r>
            <a:r>
              <a:rPr lang="nl-BE" dirty="0" err="1"/>
              <a:t>cutset</a:t>
            </a:r>
            <a:r>
              <a:rPr lang="nl-BE" dirty="0"/>
              <a:t> </a:t>
            </a:r>
            <a:r>
              <a:rPr lang="nl-BE" dirty="0" err="1"/>
              <a:t>not</a:t>
            </a:r>
            <a:r>
              <a:rPr lang="nl-BE" dirty="0"/>
              <a:t> </a:t>
            </a:r>
            <a:r>
              <a:rPr lang="nl-BE" dirty="0" err="1"/>
              <a:t>dominated</a:t>
            </a:r>
            <a:r>
              <a:rPr lang="nl-BE" dirty="0"/>
              <a:t>; E = {6}; </a:t>
            </a:r>
          </a:p>
          <a:p>
            <a:r>
              <a:rPr lang="nl-BE" dirty="0"/>
              <a:t>Step 4: PS = {1,2,3,4,6}; S = {2,6}; t</a:t>
            </a:r>
            <a:r>
              <a:rPr lang="nl-BE" baseline="-25000" dirty="0"/>
              <a:t>6</a:t>
            </a:r>
            <a:r>
              <a:rPr lang="nl-BE" dirty="0"/>
              <a:t> = 10; C = {5,8,9}; </a:t>
            </a:r>
            <a:br>
              <a:rPr lang="nl-BE" dirty="0"/>
            </a:br>
            <a:r>
              <a:rPr lang="nl-BE" dirty="0"/>
              <a:t>5 + 3 = 8 </a:t>
            </a:r>
            <a:r>
              <a:rPr lang="nl-BE" dirty="0">
                <a:sym typeface="Wingdings" panose="05000000000000000000" pitchFamily="2" charset="2"/>
              </a:rPr>
              <a:t> no resource conflict</a:t>
            </a:r>
            <a:endParaRPr lang="en-US" dirty="0">
              <a:sym typeface="Wingdings" panose="05000000000000000000" pitchFamily="2" charset="2"/>
            </a:endParaRPr>
          </a:p>
          <a:p>
            <a:r>
              <a:rPr lang="nl-BE" dirty="0"/>
              <a:t>Step 2: m = 6; S = {6}; C = {5,8,9}; </a:t>
            </a:r>
            <a:r>
              <a:rPr lang="nl-BE" dirty="0" err="1"/>
              <a:t>cutset</a:t>
            </a:r>
            <a:r>
              <a:rPr lang="nl-BE" dirty="0"/>
              <a:t> </a:t>
            </a:r>
            <a:r>
              <a:rPr lang="nl-BE" dirty="0" err="1"/>
              <a:t>not</a:t>
            </a:r>
            <a:r>
              <a:rPr lang="nl-BE" dirty="0"/>
              <a:t> </a:t>
            </a:r>
            <a:r>
              <a:rPr lang="nl-BE" dirty="0" err="1"/>
              <a:t>dominated</a:t>
            </a:r>
            <a:r>
              <a:rPr lang="nl-BE" dirty="0"/>
              <a:t>; </a:t>
            </a:r>
            <a:br>
              <a:rPr lang="nl-BE" dirty="0"/>
            </a:br>
            <a:r>
              <a:rPr lang="nl-BE" dirty="0"/>
              <a:t>E = {5,8}; </a:t>
            </a:r>
          </a:p>
        </p:txBody>
      </p:sp>
    </p:spTree>
    <p:extLst>
      <p:ext uri="{BB962C8B-B14F-4D97-AF65-F5344CB8AC3E}">
        <p14:creationId xmlns:p14="http://schemas.microsoft.com/office/powerpoint/2010/main" val="2418494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/>
              <a:t>Exercise</a:t>
            </a:r>
            <a:r>
              <a:rPr lang="nl-BE" dirty="0"/>
              <a:t> 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9A613-1AD6-4784-BB09-D4BA388E3336}" type="slidenum">
              <a:rPr lang="en-US" smtClean="0"/>
              <a:t>19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052509" y="1690688"/>
            <a:ext cx="7920000" cy="4525963"/>
          </a:xfrm>
        </p:spPr>
        <p:txBody>
          <a:bodyPr>
            <a:normAutofit fontScale="70000" lnSpcReduction="20000"/>
          </a:bodyPr>
          <a:lstStyle/>
          <a:p>
            <a:r>
              <a:rPr lang="nl-BE" dirty="0"/>
              <a:t>Step 4: PS = {1,2,3,4,5,6,8}; S = {5,6,8}; t</a:t>
            </a:r>
            <a:r>
              <a:rPr lang="nl-BE" baseline="-25000" dirty="0"/>
              <a:t>5</a:t>
            </a:r>
            <a:r>
              <a:rPr lang="nl-BE" dirty="0"/>
              <a:t> = 10; t</a:t>
            </a:r>
            <a:r>
              <a:rPr lang="nl-BE" baseline="-25000" dirty="0"/>
              <a:t>8</a:t>
            </a:r>
            <a:r>
              <a:rPr lang="nl-BE" dirty="0"/>
              <a:t> = 8; </a:t>
            </a:r>
            <a:br>
              <a:rPr lang="nl-BE" dirty="0"/>
            </a:br>
            <a:r>
              <a:rPr lang="nl-BE" dirty="0"/>
              <a:t>C = {5,8,9}; 4 + 3 + 3 = 10 </a:t>
            </a:r>
            <a:r>
              <a:rPr lang="nl-BE" dirty="0">
                <a:sym typeface="Wingdings" panose="05000000000000000000" pitchFamily="2" charset="2"/>
              </a:rPr>
              <a:t> no resource conflict</a:t>
            </a:r>
            <a:endParaRPr lang="en-US" dirty="0">
              <a:sym typeface="Wingdings" panose="05000000000000000000" pitchFamily="2" charset="2"/>
            </a:endParaRPr>
          </a:p>
          <a:p>
            <a:r>
              <a:rPr lang="nl-BE" dirty="0"/>
              <a:t>Step 2: m = 8; S = {5,6}; C = {7,9}; </a:t>
            </a:r>
            <a:r>
              <a:rPr lang="nl-BE" dirty="0" err="1"/>
              <a:t>cutset</a:t>
            </a:r>
            <a:r>
              <a:rPr lang="nl-BE" dirty="0"/>
              <a:t> </a:t>
            </a:r>
            <a:r>
              <a:rPr lang="nl-BE" dirty="0" err="1"/>
              <a:t>not</a:t>
            </a:r>
            <a:r>
              <a:rPr lang="nl-BE" dirty="0"/>
              <a:t> </a:t>
            </a:r>
            <a:r>
              <a:rPr lang="nl-BE" dirty="0" err="1"/>
              <a:t>dominated</a:t>
            </a:r>
            <a:r>
              <a:rPr lang="nl-BE" dirty="0"/>
              <a:t>; E = {}; </a:t>
            </a:r>
          </a:p>
          <a:p>
            <a:r>
              <a:rPr lang="nl-BE" dirty="0"/>
              <a:t>Step 2: m = 10; S = {}; C = {7,9}; </a:t>
            </a:r>
            <a:r>
              <a:rPr lang="nl-BE" dirty="0" err="1"/>
              <a:t>cutset</a:t>
            </a:r>
            <a:r>
              <a:rPr lang="nl-BE" dirty="0"/>
              <a:t> </a:t>
            </a:r>
            <a:r>
              <a:rPr lang="nl-BE" dirty="0" err="1"/>
              <a:t>not</a:t>
            </a:r>
            <a:r>
              <a:rPr lang="nl-BE" dirty="0"/>
              <a:t> </a:t>
            </a:r>
            <a:r>
              <a:rPr lang="nl-BE" dirty="0" err="1"/>
              <a:t>dominated</a:t>
            </a:r>
            <a:r>
              <a:rPr lang="nl-BE" dirty="0"/>
              <a:t>; E = {7,9}; </a:t>
            </a:r>
          </a:p>
          <a:p>
            <a:r>
              <a:rPr lang="nl-BE" dirty="0"/>
              <a:t>Step 3: Act. 7 </a:t>
            </a:r>
            <a:r>
              <a:rPr lang="nl-BE" dirty="0" err="1"/>
              <a:t>can</a:t>
            </a:r>
            <a:r>
              <a:rPr lang="nl-BE" dirty="0"/>
              <a:t> </a:t>
            </a:r>
            <a:r>
              <a:rPr lang="nl-BE" dirty="0" err="1"/>
              <a:t>only</a:t>
            </a:r>
            <a:r>
              <a:rPr lang="nl-BE" dirty="0"/>
              <a:t> </a:t>
            </a:r>
            <a:r>
              <a:rPr lang="nl-BE" dirty="0" err="1"/>
              <a:t>be</a:t>
            </a:r>
            <a:r>
              <a:rPr lang="nl-BE" dirty="0"/>
              <a:t> </a:t>
            </a:r>
            <a:r>
              <a:rPr lang="nl-BE" dirty="0" err="1"/>
              <a:t>scheduled</a:t>
            </a:r>
            <a:r>
              <a:rPr lang="nl-BE" dirty="0"/>
              <a:t> </a:t>
            </a:r>
            <a:r>
              <a:rPr lang="nl-BE" dirty="0" err="1"/>
              <a:t>by</a:t>
            </a:r>
            <a:r>
              <a:rPr lang="nl-BE" dirty="0"/>
              <a:t> </a:t>
            </a:r>
            <a:r>
              <a:rPr lang="nl-BE" dirty="0" err="1"/>
              <a:t>itself</a:t>
            </a:r>
            <a:r>
              <a:rPr lang="nl-BE" dirty="0"/>
              <a:t>: </a:t>
            </a:r>
            <a:br>
              <a:rPr lang="nl-BE" dirty="0"/>
            </a:br>
            <a:r>
              <a:rPr lang="nl-BE" dirty="0"/>
              <a:t>PS = {1,2,3,4,5,6,7,8}; S = {7}; t</a:t>
            </a:r>
            <a:r>
              <a:rPr lang="nl-BE" baseline="-25000" dirty="0"/>
              <a:t>7</a:t>
            </a:r>
            <a:r>
              <a:rPr lang="nl-BE" dirty="0"/>
              <a:t> = 14;</a:t>
            </a:r>
          </a:p>
          <a:p>
            <a:r>
              <a:rPr lang="nl-BE" dirty="0"/>
              <a:t>Step 2: m = 14; S = {}; C = {9}; </a:t>
            </a:r>
            <a:r>
              <a:rPr lang="nl-BE" dirty="0" err="1"/>
              <a:t>cutset</a:t>
            </a:r>
            <a:r>
              <a:rPr lang="nl-BE" dirty="0"/>
              <a:t> </a:t>
            </a:r>
            <a:r>
              <a:rPr lang="nl-BE" dirty="0" err="1"/>
              <a:t>not</a:t>
            </a:r>
            <a:r>
              <a:rPr lang="nl-BE" dirty="0"/>
              <a:t> </a:t>
            </a:r>
            <a:r>
              <a:rPr lang="nl-BE" dirty="0" err="1"/>
              <a:t>dominated</a:t>
            </a:r>
            <a:r>
              <a:rPr lang="nl-BE" dirty="0"/>
              <a:t>; E = {9}; </a:t>
            </a:r>
          </a:p>
          <a:p>
            <a:r>
              <a:rPr lang="nl-BE" dirty="0"/>
              <a:t>Step 3: Act. 9 </a:t>
            </a:r>
            <a:r>
              <a:rPr lang="nl-BE" dirty="0" err="1"/>
              <a:t>can</a:t>
            </a:r>
            <a:r>
              <a:rPr lang="nl-BE" dirty="0"/>
              <a:t> </a:t>
            </a:r>
            <a:r>
              <a:rPr lang="nl-BE" dirty="0" err="1"/>
              <a:t>only</a:t>
            </a:r>
            <a:r>
              <a:rPr lang="nl-BE" dirty="0"/>
              <a:t> </a:t>
            </a:r>
            <a:r>
              <a:rPr lang="nl-BE" dirty="0" err="1"/>
              <a:t>be</a:t>
            </a:r>
            <a:r>
              <a:rPr lang="nl-BE" dirty="0"/>
              <a:t> </a:t>
            </a:r>
            <a:r>
              <a:rPr lang="nl-BE" dirty="0" err="1"/>
              <a:t>scheduled</a:t>
            </a:r>
            <a:r>
              <a:rPr lang="nl-BE" dirty="0"/>
              <a:t> </a:t>
            </a:r>
            <a:r>
              <a:rPr lang="nl-BE" dirty="0" err="1"/>
              <a:t>by</a:t>
            </a:r>
            <a:r>
              <a:rPr lang="nl-BE" dirty="0"/>
              <a:t> </a:t>
            </a:r>
            <a:r>
              <a:rPr lang="nl-BE" dirty="0" err="1"/>
              <a:t>itself</a:t>
            </a:r>
            <a:r>
              <a:rPr lang="nl-BE" dirty="0"/>
              <a:t>: PS = {1,2,3,4,5,6,7,8,9}; S = {9}; t</a:t>
            </a:r>
            <a:r>
              <a:rPr lang="nl-BE" baseline="-25000" dirty="0"/>
              <a:t>7</a:t>
            </a:r>
            <a:r>
              <a:rPr lang="nl-BE" dirty="0"/>
              <a:t> = 16; </a:t>
            </a:r>
            <a:r>
              <a:rPr lang="nl-BE" dirty="0" err="1"/>
              <a:t>This</a:t>
            </a:r>
            <a:r>
              <a:rPr lang="nl-BE" dirty="0"/>
              <a:t> is </a:t>
            </a:r>
            <a:r>
              <a:rPr lang="nl-BE" dirty="0" err="1"/>
              <a:t>beyond</a:t>
            </a:r>
            <a:r>
              <a:rPr lang="nl-BE" dirty="0"/>
              <a:t> the </a:t>
            </a:r>
            <a:r>
              <a:rPr lang="nl-BE" dirty="0" err="1"/>
              <a:t>upper</a:t>
            </a:r>
            <a:r>
              <a:rPr lang="nl-BE" dirty="0"/>
              <a:t> </a:t>
            </a:r>
            <a:r>
              <a:rPr lang="nl-BE" dirty="0" err="1"/>
              <a:t>bound</a:t>
            </a:r>
            <a:r>
              <a:rPr lang="nl-BE" dirty="0"/>
              <a:t> of 15, </a:t>
            </a:r>
            <a:r>
              <a:rPr lang="nl-BE" dirty="0" err="1"/>
              <a:t>so</a:t>
            </a:r>
            <a:r>
              <a:rPr lang="nl-BE" dirty="0"/>
              <a:t> backtrack.</a:t>
            </a:r>
          </a:p>
          <a:p>
            <a:r>
              <a:rPr lang="nl-BE" dirty="0"/>
              <a:t>Step 7: </a:t>
            </a:r>
            <a:r>
              <a:rPr lang="nl-BE" dirty="0" err="1"/>
              <a:t>Remove</a:t>
            </a:r>
            <a:r>
              <a:rPr lang="nl-BE" dirty="0"/>
              <a:t> the extra </a:t>
            </a:r>
            <a:r>
              <a:rPr lang="nl-BE" dirty="0" err="1"/>
              <a:t>delaying</a:t>
            </a:r>
            <a:r>
              <a:rPr lang="nl-BE" dirty="0"/>
              <a:t> </a:t>
            </a:r>
            <a:r>
              <a:rPr lang="nl-BE" dirty="0" err="1"/>
              <a:t>constraints</a:t>
            </a:r>
            <a:r>
              <a:rPr lang="nl-BE" dirty="0"/>
              <a:t> (3,6): the </a:t>
            </a:r>
            <a:r>
              <a:rPr lang="nl-BE" dirty="0" err="1"/>
              <a:t>other</a:t>
            </a:r>
            <a:r>
              <a:rPr lang="nl-BE" dirty="0"/>
              <a:t> </a:t>
            </a:r>
            <a:r>
              <a:rPr lang="nl-BE" dirty="0" err="1"/>
              <a:t>delaying</a:t>
            </a:r>
            <a:r>
              <a:rPr lang="nl-BE" dirty="0"/>
              <a:t> </a:t>
            </a:r>
            <a:r>
              <a:rPr lang="nl-BE" dirty="0" err="1"/>
              <a:t>alternatives</a:t>
            </a:r>
            <a:r>
              <a:rPr lang="nl-BE" dirty="0"/>
              <a:t> at </a:t>
            </a:r>
            <a:r>
              <a:rPr lang="nl-BE" dirty="0" err="1"/>
              <a:t>this</a:t>
            </a:r>
            <a:r>
              <a:rPr lang="nl-BE" dirty="0"/>
              <a:t> level </a:t>
            </a:r>
            <a:r>
              <a:rPr lang="nl-BE" dirty="0" err="1"/>
              <a:t>needn’t</a:t>
            </a:r>
            <a:r>
              <a:rPr lang="nl-BE" dirty="0"/>
              <a:t> </a:t>
            </a:r>
            <a:r>
              <a:rPr lang="nl-BE" dirty="0" err="1"/>
              <a:t>be</a:t>
            </a:r>
            <a:r>
              <a:rPr lang="nl-BE" dirty="0"/>
              <a:t> </a:t>
            </a:r>
            <a:r>
              <a:rPr lang="nl-BE" dirty="0" err="1"/>
              <a:t>considered</a:t>
            </a:r>
            <a:r>
              <a:rPr lang="nl-BE" dirty="0"/>
              <a:t> as the </a:t>
            </a:r>
            <a:r>
              <a:rPr lang="nl-BE" dirty="0" err="1"/>
              <a:t>lower</a:t>
            </a:r>
            <a:r>
              <a:rPr lang="nl-BE" dirty="0"/>
              <a:t> </a:t>
            </a:r>
            <a:r>
              <a:rPr lang="nl-BE" dirty="0" err="1"/>
              <a:t>bounds</a:t>
            </a:r>
            <a:r>
              <a:rPr lang="nl-BE" dirty="0"/>
              <a:t> are </a:t>
            </a:r>
            <a:r>
              <a:rPr lang="nl-BE" dirty="0" err="1"/>
              <a:t>larger</a:t>
            </a:r>
            <a:r>
              <a:rPr lang="nl-BE" dirty="0"/>
              <a:t> </a:t>
            </a:r>
            <a:r>
              <a:rPr lang="nl-BE" dirty="0" err="1"/>
              <a:t>than</a:t>
            </a:r>
            <a:r>
              <a:rPr lang="nl-BE" dirty="0"/>
              <a:t> or </a:t>
            </a:r>
            <a:r>
              <a:rPr lang="nl-BE" dirty="0" err="1"/>
              <a:t>equal</a:t>
            </a:r>
            <a:r>
              <a:rPr lang="nl-BE" dirty="0"/>
              <a:t> </a:t>
            </a:r>
            <a:r>
              <a:rPr lang="nl-BE" dirty="0" err="1"/>
              <a:t>to</a:t>
            </a:r>
            <a:r>
              <a:rPr lang="nl-BE" dirty="0"/>
              <a:t> 15.</a:t>
            </a:r>
          </a:p>
          <a:p>
            <a:r>
              <a:rPr lang="nl-BE" dirty="0"/>
              <a:t>Step 7: </a:t>
            </a:r>
            <a:r>
              <a:rPr lang="nl-BE" dirty="0" err="1"/>
              <a:t>Remove</a:t>
            </a:r>
            <a:r>
              <a:rPr lang="nl-BE" dirty="0"/>
              <a:t> the extra </a:t>
            </a:r>
            <a:r>
              <a:rPr lang="nl-BE" dirty="0" err="1"/>
              <a:t>delaying</a:t>
            </a:r>
            <a:r>
              <a:rPr lang="nl-BE" dirty="0"/>
              <a:t> </a:t>
            </a:r>
            <a:r>
              <a:rPr lang="nl-BE" dirty="0" err="1"/>
              <a:t>constraints</a:t>
            </a:r>
            <a:r>
              <a:rPr lang="nl-BE" dirty="0"/>
              <a:t> (4,2): the </a:t>
            </a:r>
            <a:r>
              <a:rPr lang="nl-BE" dirty="0" err="1"/>
              <a:t>other</a:t>
            </a:r>
            <a:r>
              <a:rPr lang="nl-BE" dirty="0"/>
              <a:t> </a:t>
            </a:r>
            <a:r>
              <a:rPr lang="nl-BE" dirty="0" err="1"/>
              <a:t>delaying</a:t>
            </a:r>
            <a:r>
              <a:rPr lang="nl-BE" dirty="0"/>
              <a:t> </a:t>
            </a:r>
            <a:r>
              <a:rPr lang="nl-BE" dirty="0" err="1"/>
              <a:t>alternatives</a:t>
            </a:r>
            <a:r>
              <a:rPr lang="nl-BE" dirty="0"/>
              <a:t> at </a:t>
            </a:r>
            <a:r>
              <a:rPr lang="nl-BE" dirty="0" err="1"/>
              <a:t>this</a:t>
            </a:r>
            <a:r>
              <a:rPr lang="nl-BE" dirty="0"/>
              <a:t> level </a:t>
            </a:r>
            <a:r>
              <a:rPr lang="nl-BE" dirty="0" err="1"/>
              <a:t>needn’t</a:t>
            </a:r>
            <a:r>
              <a:rPr lang="nl-BE" dirty="0"/>
              <a:t> </a:t>
            </a:r>
            <a:r>
              <a:rPr lang="nl-BE" dirty="0" err="1"/>
              <a:t>be</a:t>
            </a:r>
            <a:r>
              <a:rPr lang="nl-BE" dirty="0"/>
              <a:t> </a:t>
            </a:r>
            <a:r>
              <a:rPr lang="nl-BE" dirty="0" err="1"/>
              <a:t>considered</a:t>
            </a:r>
            <a:r>
              <a:rPr lang="nl-BE" dirty="0"/>
              <a:t> as the </a:t>
            </a:r>
            <a:r>
              <a:rPr lang="nl-BE" dirty="0" err="1"/>
              <a:t>lower</a:t>
            </a:r>
            <a:r>
              <a:rPr lang="nl-BE" dirty="0"/>
              <a:t> </a:t>
            </a:r>
            <a:r>
              <a:rPr lang="nl-BE" dirty="0" err="1"/>
              <a:t>bounds</a:t>
            </a:r>
            <a:r>
              <a:rPr lang="nl-BE" dirty="0"/>
              <a:t> are </a:t>
            </a:r>
            <a:r>
              <a:rPr lang="nl-BE" dirty="0" err="1"/>
              <a:t>larger</a:t>
            </a:r>
            <a:r>
              <a:rPr lang="nl-BE" dirty="0"/>
              <a:t> </a:t>
            </a:r>
            <a:r>
              <a:rPr lang="nl-BE" dirty="0" err="1"/>
              <a:t>than</a:t>
            </a:r>
            <a:r>
              <a:rPr lang="nl-BE" dirty="0"/>
              <a:t> or </a:t>
            </a:r>
            <a:r>
              <a:rPr lang="nl-BE" dirty="0" err="1"/>
              <a:t>equal</a:t>
            </a:r>
            <a:r>
              <a:rPr lang="nl-BE" dirty="0"/>
              <a:t> </a:t>
            </a:r>
            <a:r>
              <a:rPr lang="nl-BE" dirty="0" err="1"/>
              <a:t>to</a:t>
            </a:r>
            <a:r>
              <a:rPr lang="nl-BE" dirty="0"/>
              <a:t> 15.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6765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3297</Words>
  <Application>Microsoft Office PowerPoint</Application>
  <PresentationFormat>Widescreen</PresentationFormat>
  <Paragraphs>644</Paragraphs>
  <Slides>19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Vergelijking</vt:lpstr>
      <vt:lpstr>Solutions Homework 1</vt:lpstr>
      <vt:lpstr>Exercise 1: AoN representation</vt:lpstr>
      <vt:lpstr>AoN: Time analysis</vt:lpstr>
      <vt:lpstr>AoA representation 1</vt:lpstr>
      <vt:lpstr>AoA 1: Time analysis</vt:lpstr>
      <vt:lpstr>AoA representation 2</vt:lpstr>
      <vt:lpstr>AoA 2: Time analysis</vt:lpstr>
      <vt:lpstr>Exercise 2</vt:lpstr>
      <vt:lpstr>ILP model</vt:lpstr>
      <vt:lpstr>ILP model</vt:lpstr>
      <vt:lpstr>ILP model</vt:lpstr>
      <vt:lpstr>Exercise 3</vt:lpstr>
      <vt:lpstr>Exercise 4</vt:lpstr>
      <vt:lpstr>Exercise 4</vt:lpstr>
      <vt:lpstr>Exercise 4</vt:lpstr>
      <vt:lpstr>Exercise 4</vt:lpstr>
      <vt:lpstr>Exercise 4</vt:lpstr>
      <vt:lpstr>Exercise 4</vt:lpstr>
      <vt:lpstr>Exercise 4</vt:lpstr>
    </vt:vector>
  </TitlesOfParts>
  <Company>KU Leuven FEB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Course DOR18A: Project management and scheduling</dc:title>
  <dc:creator>Erik Demeulemeester</dc:creator>
  <cp:lastModifiedBy>Emma Wantier</cp:lastModifiedBy>
  <cp:revision>13</cp:revision>
  <cp:lastPrinted>2022-08-16T16:08:04Z</cp:lastPrinted>
  <dcterms:created xsi:type="dcterms:W3CDTF">2017-09-06T14:54:00Z</dcterms:created>
  <dcterms:modified xsi:type="dcterms:W3CDTF">2022-08-16T16:50:25Z</dcterms:modified>
</cp:coreProperties>
</file>