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27"/>
  </p:notesMasterIdLst>
  <p:handoutMasterIdLst>
    <p:handoutMasterId r:id="rId28"/>
  </p:handoutMasterIdLst>
  <p:sldIdLst>
    <p:sldId id="256" r:id="rId3"/>
    <p:sldId id="278" r:id="rId4"/>
    <p:sldId id="279" r:id="rId5"/>
    <p:sldId id="280" r:id="rId6"/>
    <p:sldId id="275" r:id="rId7"/>
    <p:sldId id="276" r:id="rId8"/>
    <p:sldId id="277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</p:sldIdLst>
  <p:sldSz cx="9144000" cy="6858000" type="screen4x3"/>
  <p:notesSz cx="6797675" cy="9928225"/>
  <p:custDataLst>
    <p:tags r:id="rId29"/>
  </p:custDataLst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B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144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0.wmf"/><Relationship Id="rId7" Type="http://schemas.openxmlformats.org/officeDocument/2006/relationships/image" Target="../media/image20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16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3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image" Target="../media/image34.wmf"/><Relationship Id="rId1" Type="http://schemas.openxmlformats.org/officeDocument/2006/relationships/image" Target="../media/image23.wmf"/><Relationship Id="rId6" Type="http://schemas.openxmlformats.org/officeDocument/2006/relationships/image" Target="../media/image36.wmf"/><Relationship Id="rId5" Type="http://schemas.openxmlformats.org/officeDocument/2006/relationships/image" Target="../media/image31.wmf"/><Relationship Id="rId4" Type="http://schemas.openxmlformats.org/officeDocument/2006/relationships/image" Target="../media/image35.wmf"/><Relationship Id="rId9" Type="http://schemas.openxmlformats.org/officeDocument/2006/relationships/image" Target="../media/image3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B86E8-1D31-FA41-9F34-4E4FF73D4A62}" type="datetimeFigureOut">
              <a:rPr lang="nl-NL" smtClean="0"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47904-7B95-8D41-9BCB-0A48C19DBF94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4387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CB050B-F33B-4531-A638-6C9195274CA9}" type="datetimeFigureOut">
              <a:rPr lang="nl-BE" smtClean="0"/>
              <a:t>5/01/2022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1AFAD-91D8-4845-B722-18152F04CFF2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34588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7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746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3274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58155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5000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5742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8928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AFAD-91D8-4845-B722-18152F04CFF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04211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5"/>
          <p:cNvSpPr txBox="1">
            <a:spLocks noChangeArrowheads="1"/>
          </p:cNvSpPr>
          <p:nvPr userDrawn="1"/>
        </p:nvSpPr>
        <p:spPr bwMode="auto">
          <a:xfrm>
            <a:off x="0" y="836613"/>
            <a:ext cx="9177338" cy="6021387"/>
          </a:xfrm>
          <a:prstGeom prst="rect">
            <a:avLst/>
          </a:prstGeom>
          <a:gradFill rotWithShape="1">
            <a:gsLst>
              <a:gs pos="0">
                <a:srgbClr val="158CAF"/>
              </a:gs>
              <a:gs pos="100000">
                <a:srgbClr val="158CA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  <a:defRPr/>
            </a:pPr>
            <a:endParaRPr lang="nl-BE" sz="1800">
              <a:solidFill>
                <a:schemeClr val="tx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pic>
        <p:nvPicPr>
          <p:cNvPr id="7" name="Picture 9" descr="KULLOGO_RGB 1CM_PSD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24796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hthoek 12"/>
          <p:cNvSpPr/>
          <p:nvPr userDrawn="1"/>
        </p:nvSpPr>
        <p:spPr>
          <a:xfrm>
            <a:off x="0" y="0"/>
            <a:ext cx="9144000" cy="836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0" y="2160588"/>
            <a:ext cx="5400000" cy="3240000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pic>
        <p:nvPicPr>
          <p:cNvPr id="8" name="Afbeelding 13" descr="HR_CORPORATE-versie3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160588"/>
            <a:ext cx="1597025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KULsedes_K_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386263" y="115888"/>
            <a:ext cx="3698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hthoek 15"/>
          <p:cNvSpPr/>
          <p:nvPr userDrawn="1"/>
        </p:nvSpPr>
        <p:spPr bwMode="auto">
          <a:xfrm>
            <a:off x="0" y="6318000"/>
            <a:ext cx="9177338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7" name="Tekstvak 16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286860"/>
            <a:ext cx="3008313" cy="6981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1286861"/>
            <a:ext cx="5111750" cy="46518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984961"/>
            <a:ext cx="3008313" cy="395376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1337325"/>
            <a:ext cx="5486400" cy="33902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5713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PP_CORP_BACKGR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 rot="10800000"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hoek 8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0" name="Tekstvak 9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35987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en typ de tekst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Calibri (Hoofdtekst)"/>
                <a:cs typeface="Calibri (Hoofdtekst)"/>
              </a:defRPr>
            </a:lvl1pPr>
          </a:lstStyle>
          <a:p>
            <a:fld id="{F7BC9B0E-20B2-2044-BD19-EBE902D0FC7B}" type="datetimeFigureOut">
              <a:rPr lang="nl-NL" smtClean="0"/>
              <a:pPr/>
              <a:t>5-1-2022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3872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00E5336B-FE97-BA4C-A5BF-B53C011F0842}" type="slidenum">
              <a:rPr lang="nl-NL" smtClean="0"/>
              <a:pPr/>
              <a:t>‹#›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PP_CORP_BACKGR_2.jpg"/>
          <p:cNvPicPr>
            <a:picLocks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14226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6F1251D3-3C92-104C-8991-EF2579787954}" type="datetimeFigureOut">
              <a:rPr lang="nl-NL" smtClean="0"/>
              <a:pPr/>
              <a:t>5-1-2022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526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4F085E0C-132D-B547-B492-11982AEA5153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11" name="Rechthoek 10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2" name="Tekstvak 11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2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21.wmf"/><Relationship Id="rId3" Type="http://schemas.openxmlformats.org/officeDocument/2006/relationships/oleObject" Target="../embeddings/oleObject9.bin"/><Relationship Id="rId21" Type="http://schemas.openxmlformats.org/officeDocument/2006/relationships/image" Target="../media/image23.png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8.wmf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20.wmf"/><Relationship Id="rId20" Type="http://schemas.openxmlformats.org/officeDocument/2006/relationships/image" Target="../media/image22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10" Type="http://schemas.openxmlformats.org/officeDocument/2006/relationships/image" Target="../media/image17.wmf"/><Relationship Id="rId19" Type="http://schemas.openxmlformats.org/officeDocument/2006/relationships/oleObject" Target="../embeddings/oleObject17.bin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9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oleObject" Target="../embeddings/oleObject2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27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16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29.bin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31.wmf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33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0.bin"/><Relationship Id="rId10" Type="http://schemas.openxmlformats.org/officeDocument/2006/relationships/image" Target="../media/image30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27.bin"/><Relationship Id="rId14" Type="http://schemas.openxmlformats.org/officeDocument/2006/relationships/image" Target="../media/image3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13" Type="http://schemas.openxmlformats.org/officeDocument/2006/relationships/oleObject" Target="../embeddings/oleObject36.bin"/><Relationship Id="rId18" Type="http://schemas.openxmlformats.org/officeDocument/2006/relationships/image" Target="../media/image37.wmf"/><Relationship Id="rId3" Type="http://schemas.openxmlformats.org/officeDocument/2006/relationships/oleObject" Target="../embeddings/oleObject31.bin"/><Relationship Id="rId21" Type="http://schemas.openxmlformats.org/officeDocument/2006/relationships/image" Target="../media/image42.png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38.bin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33.wmf"/><Relationship Id="rId20" Type="http://schemas.openxmlformats.org/officeDocument/2006/relationships/image" Target="../media/image38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2.bin"/><Relationship Id="rId15" Type="http://schemas.openxmlformats.org/officeDocument/2006/relationships/oleObject" Target="../embeddings/oleObject37.bin"/><Relationship Id="rId10" Type="http://schemas.openxmlformats.org/officeDocument/2006/relationships/image" Target="../media/image35.wmf"/><Relationship Id="rId19" Type="http://schemas.openxmlformats.org/officeDocument/2006/relationships/oleObject" Target="../embeddings/oleObject39.bin"/><Relationship Id="rId4" Type="http://schemas.openxmlformats.org/officeDocument/2006/relationships/image" Target="../media/image23.wmf"/><Relationship Id="rId9" Type="http://schemas.openxmlformats.org/officeDocument/2006/relationships/oleObject" Target="../embeddings/oleObject34.bin"/><Relationship Id="rId14" Type="http://schemas.openxmlformats.org/officeDocument/2006/relationships/image" Target="../media/image36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43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0.wmf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41.bin"/><Relationship Id="rId10" Type="http://schemas.openxmlformats.org/officeDocument/2006/relationships/image" Target="../media/image42.wmf"/><Relationship Id="rId4" Type="http://schemas.openxmlformats.org/officeDocument/2006/relationships/image" Target="../media/image39.wmf"/><Relationship Id="rId9" Type="http://schemas.openxmlformats.org/officeDocument/2006/relationships/oleObject" Target="../embeddings/oleObject43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Solutions </a:t>
            </a:r>
            <a:r>
              <a:rPr lang="nl-NL" dirty="0" err="1"/>
              <a:t>Homework</a:t>
            </a:r>
            <a:r>
              <a:rPr lang="nl-NL"/>
              <a:t> 2</a:t>
            </a:r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1</a:t>
            </a:r>
            <a:r>
              <a:rPr lang="nl-NL" dirty="0"/>
              <a:t>: first planning </a:t>
            </a:r>
            <a:r>
              <a:rPr lang="nl-NL" dirty="0" err="1"/>
              <a:t>cycle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720000" y="1335987"/>
            <a:ext cx="7920000" cy="4742084"/>
          </a:xfrm>
        </p:spPr>
        <p:txBody>
          <a:bodyPr>
            <a:normAutofit fontScale="55000" lnSpcReduction="20000"/>
          </a:bodyPr>
          <a:lstStyle/>
          <a:p>
            <a:r>
              <a:rPr lang="nl-NL" dirty="0" err="1"/>
              <a:t>Early</a:t>
            </a:r>
            <a:r>
              <a:rPr lang="nl-NL" dirty="0"/>
              <a:t> start solution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sum</a:t>
            </a:r>
            <a:r>
              <a:rPr lang="nl-NL" dirty="0"/>
              <a:t> of squares = 1153</a:t>
            </a:r>
          </a:p>
          <a:p>
            <a:r>
              <a:rPr lang="nl-NL" dirty="0"/>
              <a:t>List </a:t>
            </a:r>
            <a:r>
              <a:rPr lang="nl-NL" dirty="0" err="1"/>
              <a:t>activities</a:t>
            </a:r>
            <a:r>
              <a:rPr lang="nl-NL" dirty="0"/>
              <a:t> in </a:t>
            </a:r>
            <a:r>
              <a:rPr lang="nl-NL" dirty="0" err="1"/>
              <a:t>increasing</a:t>
            </a:r>
            <a:r>
              <a:rPr lang="nl-NL" dirty="0"/>
              <a:t> order of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total</a:t>
            </a:r>
            <a:r>
              <a:rPr lang="nl-NL" dirty="0"/>
              <a:t> </a:t>
            </a:r>
            <a:r>
              <a:rPr lang="nl-NL" dirty="0" err="1"/>
              <a:t>float</a:t>
            </a:r>
            <a:r>
              <a:rPr lang="nl-NL" dirty="0"/>
              <a:t> (</a:t>
            </a:r>
            <a:r>
              <a:rPr lang="nl-NL" dirty="0" err="1"/>
              <a:t>smallest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as tie-</a:t>
            </a:r>
            <a:r>
              <a:rPr lang="nl-NL" dirty="0" err="1"/>
              <a:t>breaker</a:t>
            </a:r>
            <a:r>
              <a:rPr lang="nl-NL" dirty="0"/>
              <a:t>): (1,3,7,6,10,2,5,9,12,4,8,11,13)</a:t>
            </a:r>
          </a:p>
          <a:p>
            <a:r>
              <a:rPr lang="nl-NL" dirty="0"/>
              <a:t>Activity 11: TF = 0</a:t>
            </a:r>
            <a:endParaRPr lang="nl-NL" dirty="0">
              <a:sym typeface="Wingdings" panose="05000000000000000000" pitchFamily="2" charset="2"/>
            </a:endParaRPr>
          </a:p>
          <a:p>
            <a:r>
              <a:rPr lang="nl-NL" dirty="0"/>
              <a:t>Activity 8: 1/1153, 2/1103, 3/1103, 4/1143, 5/1163, 6/1183, 7/1163 </a:t>
            </a:r>
            <a:r>
              <a:rPr lang="nl-NL" dirty="0">
                <a:sym typeface="Wingdings" panose="05000000000000000000" pitchFamily="2" charset="2"/>
              </a:rPr>
              <a:t> select 3/1103</a:t>
            </a:r>
          </a:p>
          <a:p>
            <a:r>
              <a:rPr lang="nl-NL" dirty="0">
                <a:sym typeface="Wingdings" panose="05000000000000000000" pitchFamily="2" charset="2"/>
              </a:rPr>
              <a:t>Activity 4: 0/1103, 1/1103, 2/1073  select 2/1073</a:t>
            </a:r>
          </a:p>
          <a:p>
            <a:r>
              <a:rPr lang="nl-NL" dirty="0">
                <a:sym typeface="Wingdings" panose="05000000000000000000" pitchFamily="2" charset="2"/>
              </a:rPr>
              <a:t>Activity 12: 11/1073, 12/1073  select 12/1073</a:t>
            </a:r>
          </a:p>
          <a:p>
            <a:r>
              <a:rPr lang="nl-NL" dirty="0">
                <a:sym typeface="Wingdings" panose="05000000000000000000" pitchFamily="2" charset="2"/>
              </a:rPr>
              <a:t>Activity 9: 6/1073, 7/1089, 8/1089, 9/1089, 10/1073, 11/1057  select11/1057</a:t>
            </a:r>
          </a:p>
          <a:p>
            <a:r>
              <a:rPr lang="nl-NL" dirty="0">
                <a:sym typeface="Wingdings" panose="05000000000000000000" pitchFamily="2" charset="2"/>
              </a:rPr>
              <a:t>Activity 5: 2/1057, 3/1057, 4/1049, 5/1041, 6/1033, 7/1009  select 7/1009</a:t>
            </a:r>
          </a:p>
          <a:p>
            <a:r>
              <a:rPr lang="nl-NL" dirty="0">
                <a:sym typeface="Wingdings" panose="05000000000000000000" pitchFamily="2" charset="2"/>
              </a:rPr>
              <a:t>Activity 2: 0/1009, 1/1015, 2/1033, 3/1045, 4/1045, 5/1015  keep </a:t>
            </a:r>
            <a:r>
              <a:rPr lang="nl-NL" dirty="0" err="1">
                <a:sym typeface="Wingdings" panose="05000000000000000000" pitchFamily="2" charset="2"/>
              </a:rPr>
              <a:t>unchanged</a:t>
            </a:r>
            <a:endParaRPr lang="nl-NL" dirty="0">
              <a:sym typeface="Wingdings" panose="05000000000000000000" pitchFamily="2" charset="2"/>
            </a:endParaRPr>
          </a:p>
          <a:p>
            <a:r>
              <a:rPr lang="nl-NL" dirty="0">
                <a:sym typeface="Wingdings" panose="05000000000000000000" pitchFamily="2" charset="2"/>
              </a:rPr>
              <a:t>Activity 10: 7/1009, 8/1017  keep </a:t>
            </a:r>
            <a:r>
              <a:rPr lang="nl-NL" dirty="0" err="1">
                <a:sym typeface="Wingdings" panose="05000000000000000000" pitchFamily="2" charset="2"/>
              </a:rPr>
              <a:t>unchanged</a:t>
            </a:r>
            <a:endParaRPr lang="nl-NL" dirty="0">
              <a:sym typeface="Wingdings" panose="05000000000000000000" pitchFamily="2" charset="2"/>
            </a:endParaRPr>
          </a:p>
          <a:p>
            <a:r>
              <a:rPr lang="nl-NL" dirty="0">
                <a:sym typeface="Wingdings" panose="05000000000000000000" pitchFamily="2" charset="2"/>
              </a:rPr>
              <a:t>Activity 6: </a:t>
            </a:r>
            <a:r>
              <a:rPr lang="nl-NL" dirty="0" err="1">
                <a:sym typeface="Wingdings" panose="05000000000000000000" pitchFamily="2" charset="2"/>
              </a:rPr>
              <a:t>Can’t</a:t>
            </a:r>
            <a:r>
              <a:rPr lang="nl-NL" dirty="0">
                <a:sym typeface="Wingdings" panose="05000000000000000000" pitchFamily="2" charset="2"/>
              </a:rPr>
              <a:t> be </a:t>
            </a:r>
            <a:r>
              <a:rPr lang="nl-NL" dirty="0" err="1">
                <a:sym typeface="Wingdings" panose="05000000000000000000" pitchFamily="2" charset="2"/>
              </a:rPr>
              <a:t>moved</a:t>
            </a:r>
            <a:endParaRPr lang="nl-NL" dirty="0">
              <a:sym typeface="Wingdings" panose="05000000000000000000" pitchFamily="2" charset="2"/>
            </a:endParaRPr>
          </a:p>
          <a:p>
            <a:r>
              <a:rPr lang="nl-NL" dirty="0" err="1">
                <a:sym typeface="Wingdings" panose="05000000000000000000" pitchFamily="2" charset="2"/>
              </a:rPr>
              <a:t>Activities</a:t>
            </a:r>
            <a:r>
              <a:rPr lang="nl-NL" dirty="0">
                <a:sym typeface="Wingdings" panose="05000000000000000000" pitchFamily="2" charset="2"/>
              </a:rPr>
              <a:t> 7 </a:t>
            </a:r>
            <a:r>
              <a:rPr lang="nl-NL" dirty="0" err="1">
                <a:sym typeface="Wingdings" panose="05000000000000000000" pitchFamily="2" charset="2"/>
              </a:rPr>
              <a:t>and</a:t>
            </a:r>
            <a:r>
              <a:rPr lang="nl-NL" dirty="0">
                <a:sym typeface="Wingdings" panose="05000000000000000000" pitchFamily="2" charset="2"/>
              </a:rPr>
              <a:t> 3: TF = 0</a:t>
            </a:r>
          </a:p>
          <a:p>
            <a:r>
              <a:rPr lang="nl-NL" dirty="0">
                <a:sym typeface="Wingdings" panose="05000000000000000000" pitchFamily="2" charset="2"/>
              </a:rPr>
              <a:t>End of first planning </a:t>
            </a:r>
            <a:r>
              <a:rPr lang="nl-NL" dirty="0" err="1">
                <a:sym typeface="Wingdings" panose="05000000000000000000" pitchFamily="2" charset="2"/>
              </a:rPr>
              <a:t>cycle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1327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1</a:t>
            </a:r>
            <a:r>
              <a:rPr lang="nl-NL" dirty="0"/>
              <a:t>: second planning </a:t>
            </a:r>
            <a:r>
              <a:rPr lang="nl-NL" dirty="0" err="1"/>
              <a:t>cycle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l-BE" dirty="0"/>
              <a:t>Same </a:t>
            </a:r>
            <a:r>
              <a:rPr lang="nl-BE" dirty="0" err="1"/>
              <a:t>activity</a:t>
            </a:r>
            <a:r>
              <a:rPr lang="nl-BE" dirty="0"/>
              <a:t> list: </a:t>
            </a:r>
            <a:r>
              <a:rPr lang="nl-NL" dirty="0"/>
              <a:t>(1,3,7,6,10,2,5,9,12,4,8,11,13)</a:t>
            </a:r>
          </a:p>
          <a:p>
            <a:r>
              <a:rPr lang="nl-BE" dirty="0"/>
              <a:t>Activity 11: TF = 0</a:t>
            </a:r>
            <a:endParaRPr lang="nl-NL" dirty="0"/>
          </a:p>
          <a:p>
            <a:r>
              <a:rPr lang="nl-BE" dirty="0"/>
              <a:t>Activity 8: 3/1009, 4/1009, 5/1029, 6/1049, 7/1069 </a:t>
            </a:r>
            <a:r>
              <a:rPr lang="nl-BE" dirty="0">
                <a:sym typeface="Wingdings" panose="05000000000000000000" pitchFamily="2" charset="2"/>
              </a:rPr>
              <a:t> select 4/1009</a:t>
            </a:r>
          </a:p>
          <a:p>
            <a:r>
              <a:rPr lang="nl-BE" dirty="0">
                <a:sym typeface="Wingdings" panose="05000000000000000000" pitchFamily="2" charset="2"/>
              </a:rPr>
              <a:t>Activity 4: 0/1039, 1/1039, 2/1009, 3/1009  select 3/1009</a:t>
            </a:r>
          </a:p>
          <a:p>
            <a:r>
              <a:rPr lang="nl-BE" dirty="0">
                <a:sym typeface="Wingdings" panose="05000000000000000000" pitchFamily="2" charset="2"/>
              </a:rPr>
              <a:t>Activity 12: 12/1009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9: 11/1009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r>
              <a:rPr lang="nl-BE" dirty="0">
                <a:sym typeface="Wingdings" panose="05000000000000000000" pitchFamily="2" charset="2"/>
              </a:rPr>
              <a:t> </a:t>
            </a:r>
          </a:p>
          <a:p>
            <a:r>
              <a:rPr lang="nl-BE" dirty="0">
                <a:sym typeface="Wingdings" panose="05000000000000000000" pitchFamily="2" charset="2"/>
              </a:rPr>
              <a:t>Activity 5: 2/1057, 3/1057, 4/1049, 5/1041, 6/1033, 7/1009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r>
              <a:rPr lang="nl-BE" dirty="0">
                <a:sym typeface="Wingdings" panose="05000000000000000000" pitchFamily="2" charset="2"/>
              </a:rPr>
              <a:t> </a:t>
            </a:r>
          </a:p>
          <a:p>
            <a:r>
              <a:rPr lang="nl-BE" dirty="0">
                <a:sym typeface="Wingdings" panose="05000000000000000000" pitchFamily="2" charset="2"/>
              </a:rPr>
              <a:t>Activity 2: 0/1009, 1/997, 2/1003, 3/1033, 4/1045, 5/1045  select 1/997</a:t>
            </a:r>
          </a:p>
          <a:p>
            <a:r>
              <a:rPr lang="nl-BE" dirty="0">
                <a:sym typeface="Wingdings" panose="05000000000000000000" pitchFamily="2" charset="2"/>
              </a:rPr>
              <a:t>Activity 10: 7/997, 8/1005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6: 2/997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NL" dirty="0" err="1">
                <a:sym typeface="Wingdings" panose="05000000000000000000" pitchFamily="2" charset="2"/>
              </a:rPr>
              <a:t>Activities</a:t>
            </a:r>
            <a:r>
              <a:rPr lang="nl-NL" dirty="0">
                <a:sym typeface="Wingdings" panose="05000000000000000000" pitchFamily="2" charset="2"/>
              </a:rPr>
              <a:t> 7 </a:t>
            </a:r>
            <a:r>
              <a:rPr lang="nl-NL" dirty="0" err="1">
                <a:sym typeface="Wingdings" panose="05000000000000000000" pitchFamily="2" charset="2"/>
              </a:rPr>
              <a:t>and</a:t>
            </a:r>
            <a:r>
              <a:rPr lang="nl-NL" dirty="0">
                <a:sym typeface="Wingdings" panose="05000000000000000000" pitchFamily="2" charset="2"/>
              </a:rPr>
              <a:t> 3: TF = 0</a:t>
            </a:r>
          </a:p>
          <a:p>
            <a:r>
              <a:rPr lang="nl-NL" dirty="0">
                <a:sym typeface="Wingdings" panose="05000000000000000000" pitchFamily="2" charset="2"/>
              </a:rPr>
              <a:t>End of second planning </a:t>
            </a:r>
            <a:r>
              <a:rPr lang="nl-NL" dirty="0" err="1">
                <a:sym typeface="Wingdings" panose="05000000000000000000" pitchFamily="2" charset="2"/>
              </a:rPr>
              <a:t>cycle</a:t>
            </a:r>
            <a:endParaRPr lang="nl-BE" dirty="0">
              <a:sym typeface="Wingdings" panose="05000000000000000000" pitchFamily="2" charset="2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35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1</a:t>
            </a:r>
            <a:r>
              <a:rPr lang="nl-NL" dirty="0"/>
              <a:t>: </a:t>
            </a:r>
            <a:r>
              <a:rPr lang="nl-NL" dirty="0" err="1"/>
              <a:t>third</a:t>
            </a:r>
            <a:r>
              <a:rPr lang="nl-NL" dirty="0"/>
              <a:t> planning </a:t>
            </a:r>
            <a:r>
              <a:rPr lang="nl-NL" dirty="0" err="1"/>
              <a:t>cycle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nl-BE" dirty="0"/>
              <a:t>Same </a:t>
            </a:r>
            <a:r>
              <a:rPr lang="nl-BE" dirty="0" err="1"/>
              <a:t>activity</a:t>
            </a:r>
            <a:r>
              <a:rPr lang="nl-BE" dirty="0"/>
              <a:t> list: </a:t>
            </a:r>
            <a:r>
              <a:rPr lang="nl-NL" dirty="0"/>
              <a:t>(1,3,7,6,10,2,5,9,12,4,8,11,13)</a:t>
            </a:r>
          </a:p>
          <a:p>
            <a:r>
              <a:rPr lang="nl-BE" dirty="0"/>
              <a:t>Activity 11: </a:t>
            </a:r>
            <a:r>
              <a:rPr lang="nl-BE" dirty="0" err="1"/>
              <a:t>can’t</a:t>
            </a:r>
            <a:r>
              <a:rPr lang="nl-BE" dirty="0"/>
              <a:t> move</a:t>
            </a:r>
            <a:endParaRPr lang="nl-NL" dirty="0"/>
          </a:p>
          <a:p>
            <a:r>
              <a:rPr lang="nl-BE" dirty="0"/>
              <a:t>Activity 8: 4/997, 5/1017, 6/1037, 7/1057</a:t>
            </a:r>
            <a:r>
              <a:rPr lang="nl-BE" dirty="0">
                <a:sym typeface="Wingdings" panose="05000000000000000000" pitchFamily="2" charset="2"/>
              </a:rPr>
              <a:t>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4: 0/1009, 1/1027, 2/1015 , 3/997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12: 12/997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9: 11/997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r>
              <a:rPr lang="nl-BE" dirty="0">
                <a:sym typeface="Wingdings" panose="05000000000000000000" pitchFamily="2" charset="2"/>
              </a:rPr>
              <a:t> </a:t>
            </a:r>
          </a:p>
          <a:p>
            <a:r>
              <a:rPr lang="nl-BE" dirty="0">
                <a:sym typeface="Wingdings" panose="05000000000000000000" pitchFamily="2" charset="2"/>
              </a:rPr>
              <a:t>Activity 5: 3/1045, 4/1037, 5/1029, 6/1021, 7/997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r>
              <a:rPr lang="nl-BE" dirty="0">
                <a:sym typeface="Wingdings" panose="05000000000000000000" pitchFamily="2" charset="2"/>
              </a:rPr>
              <a:t> </a:t>
            </a:r>
          </a:p>
          <a:p>
            <a:r>
              <a:rPr lang="nl-BE" dirty="0">
                <a:sym typeface="Wingdings" panose="05000000000000000000" pitchFamily="2" charset="2"/>
              </a:rPr>
              <a:t>Activity 2: 0/1009, 1/997, 2/1003, 3/1033, 4/1045, 5/1045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r>
              <a:rPr lang="nl-BE" dirty="0">
                <a:sym typeface="Wingdings" panose="05000000000000000000" pitchFamily="2" charset="2"/>
              </a:rPr>
              <a:t> </a:t>
            </a:r>
          </a:p>
          <a:p>
            <a:r>
              <a:rPr lang="nl-BE" dirty="0">
                <a:sym typeface="Wingdings" panose="05000000000000000000" pitchFamily="2" charset="2"/>
              </a:rPr>
              <a:t>Activity 10: 7/997, 8/1005 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BE" dirty="0">
                <a:sym typeface="Wingdings" panose="05000000000000000000" pitchFamily="2" charset="2"/>
              </a:rPr>
              <a:t>Activity 6: 2/997 keep </a:t>
            </a:r>
            <a:r>
              <a:rPr lang="nl-BE" dirty="0" err="1">
                <a:sym typeface="Wingdings" panose="05000000000000000000" pitchFamily="2" charset="2"/>
              </a:rPr>
              <a:t>unchanged</a:t>
            </a:r>
            <a:endParaRPr lang="nl-BE" dirty="0">
              <a:sym typeface="Wingdings" panose="05000000000000000000" pitchFamily="2" charset="2"/>
            </a:endParaRPr>
          </a:p>
          <a:p>
            <a:r>
              <a:rPr lang="nl-NL" dirty="0" err="1">
                <a:sym typeface="Wingdings" panose="05000000000000000000" pitchFamily="2" charset="2"/>
              </a:rPr>
              <a:t>Activities</a:t>
            </a:r>
            <a:r>
              <a:rPr lang="nl-NL" dirty="0">
                <a:sym typeface="Wingdings" panose="05000000000000000000" pitchFamily="2" charset="2"/>
              </a:rPr>
              <a:t> 7 </a:t>
            </a:r>
            <a:r>
              <a:rPr lang="nl-NL" dirty="0" err="1">
                <a:sym typeface="Wingdings" panose="05000000000000000000" pitchFamily="2" charset="2"/>
              </a:rPr>
              <a:t>and</a:t>
            </a:r>
            <a:r>
              <a:rPr lang="nl-NL" dirty="0">
                <a:sym typeface="Wingdings" panose="05000000000000000000" pitchFamily="2" charset="2"/>
              </a:rPr>
              <a:t> 3: TF = 0</a:t>
            </a:r>
          </a:p>
          <a:p>
            <a:r>
              <a:rPr lang="nl-NL" dirty="0">
                <a:sym typeface="Wingdings" panose="05000000000000000000" pitchFamily="2" charset="2"/>
              </a:rPr>
              <a:t>End of </a:t>
            </a:r>
            <a:r>
              <a:rPr lang="nl-NL" dirty="0" err="1">
                <a:sym typeface="Wingdings" panose="05000000000000000000" pitchFamily="2" charset="2"/>
              </a:rPr>
              <a:t>third</a:t>
            </a:r>
            <a:r>
              <a:rPr lang="nl-NL" dirty="0">
                <a:sym typeface="Wingdings" panose="05000000000000000000" pitchFamily="2" charset="2"/>
              </a:rPr>
              <a:t> </a:t>
            </a:r>
            <a:r>
              <a:rPr lang="nl-NL" dirty="0" err="1">
                <a:sym typeface="Wingdings" panose="05000000000000000000" pitchFamily="2" charset="2"/>
              </a:rPr>
              <a:t>and</a:t>
            </a:r>
            <a:r>
              <a:rPr lang="nl-NL" dirty="0">
                <a:sym typeface="Wingdings" panose="05000000000000000000" pitchFamily="2" charset="2"/>
              </a:rPr>
              <a:t> last planning </a:t>
            </a:r>
            <a:r>
              <a:rPr lang="nl-NL" dirty="0" err="1">
                <a:sym typeface="Wingdings" panose="05000000000000000000" pitchFamily="2" charset="2"/>
              </a:rPr>
              <a:t>cycle</a:t>
            </a:r>
            <a:endParaRPr lang="nl-NL" dirty="0">
              <a:sym typeface="Wingdings" panose="05000000000000000000" pitchFamily="2" charset="2"/>
            </a:endParaRPr>
          </a:p>
          <a:p>
            <a:r>
              <a:rPr lang="nl-NL" dirty="0">
                <a:sym typeface="Wingdings" panose="05000000000000000000" pitchFamily="2" charset="2"/>
              </a:rPr>
              <a:t>The best </a:t>
            </a:r>
            <a:r>
              <a:rPr lang="nl-NL" dirty="0" err="1">
                <a:sym typeface="Wingdings" panose="05000000000000000000" pitchFamily="2" charset="2"/>
              </a:rPr>
              <a:t>leveled</a:t>
            </a:r>
            <a:r>
              <a:rPr lang="nl-NL" dirty="0">
                <a:sym typeface="Wingdings" panose="05000000000000000000" pitchFamily="2" charset="2"/>
              </a:rPr>
              <a:t> </a:t>
            </a:r>
            <a:r>
              <a:rPr lang="nl-NL" dirty="0" err="1">
                <a:sym typeface="Wingdings" panose="05000000000000000000" pitchFamily="2" charset="2"/>
              </a:rPr>
              <a:t>usage</a:t>
            </a:r>
            <a:r>
              <a:rPr lang="nl-NL" dirty="0">
                <a:sym typeface="Wingdings" panose="05000000000000000000" pitchFamily="2" charset="2"/>
              </a:rPr>
              <a:t> found has a </a:t>
            </a:r>
            <a:r>
              <a:rPr lang="nl-NL" dirty="0" err="1">
                <a:sym typeface="Wingdings" panose="05000000000000000000" pitchFamily="2" charset="2"/>
              </a:rPr>
              <a:t>value</a:t>
            </a:r>
            <a:r>
              <a:rPr lang="nl-NL" dirty="0">
                <a:sym typeface="Wingdings" panose="05000000000000000000" pitchFamily="2" charset="2"/>
              </a:rPr>
              <a:t> of 997</a:t>
            </a:r>
            <a:endParaRPr lang="nl-BE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2427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/>
              <a:t>Question 2: </a:t>
            </a:r>
            <a:r>
              <a:rPr lang="nl-BE" dirty="0" err="1"/>
              <a:t>minimal</a:t>
            </a:r>
            <a:r>
              <a:rPr lang="nl-BE" dirty="0"/>
              <a:t> resource availability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400" dirty="0" err="1"/>
              <a:t>Maximal</a:t>
            </a:r>
            <a:r>
              <a:rPr lang="nl-BE" sz="2400" dirty="0"/>
              <a:t> resource </a:t>
            </a:r>
            <a:r>
              <a:rPr lang="nl-BE" sz="2400" dirty="0" err="1"/>
              <a:t>requirements</a:t>
            </a:r>
            <a:r>
              <a:rPr lang="nl-BE" sz="2400" dirty="0"/>
              <a:t>: 5/6/6</a:t>
            </a:r>
          </a:p>
          <a:p>
            <a:r>
              <a:rPr lang="nl-BE" sz="2400" dirty="0"/>
              <a:t>5/-/-: no</a:t>
            </a:r>
          </a:p>
          <a:p>
            <a:r>
              <a:rPr lang="nl-BE" sz="2400" dirty="0"/>
              <a:t>6/-/-: no</a:t>
            </a:r>
          </a:p>
          <a:p>
            <a:r>
              <a:rPr lang="nl-BE" sz="2400" dirty="0"/>
              <a:t>7/-/-: yes</a:t>
            </a:r>
          </a:p>
          <a:p>
            <a:pPr lvl="1"/>
            <a:r>
              <a:rPr lang="nl-BE" sz="2400" dirty="0"/>
              <a:t>-/6/-: no</a:t>
            </a:r>
          </a:p>
          <a:p>
            <a:pPr lvl="1"/>
            <a:r>
              <a:rPr lang="nl-BE" sz="2400" dirty="0"/>
              <a:t>-/7/-: no</a:t>
            </a:r>
          </a:p>
          <a:p>
            <a:pPr lvl="1"/>
            <a:r>
              <a:rPr lang="nl-BE" sz="2400" dirty="0"/>
              <a:t>-/8/-: yes</a:t>
            </a:r>
          </a:p>
          <a:p>
            <a:pPr lvl="2"/>
            <a:r>
              <a:rPr lang="nl-BE" dirty="0"/>
              <a:t>-/-/6: no</a:t>
            </a:r>
          </a:p>
          <a:p>
            <a:pPr lvl="2"/>
            <a:r>
              <a:rPr lang="nl-BE" dirty="0"/>
              <a:t>-/-/7: yes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74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2: </a:t>
            </a:r>
            <a:r>
              <a:rPr lang="nl-BE" dirty="0" err="1"/>
              <a:t>partial</a:t>
            </a:r>
            <a:r>
              <a:rPr lang="nl-BE" dirty="0"/>
              <a:t> </a:t>
            </a:r>
            <a:r>
              <a:rPr lang="nl-BE" dirty="0" err="1"/>
              <a:t>efficient</a:t>
            </a:r>
            <a:r>
              <a:rPr lang="nl-BE" dirty="0"/>
              <a:t> points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r>
              <a:rPr lang="nl-BE" sz="2400" dirty="0"/>
              <a:t>7/8/-: no</a:t>
            </a:r>
          </a:p>
          <a:p>
            <a:r>
              <a:rPr lang="nl-BE" sz="2400" dirty="0"/>
              <a:t>7/9/-: yes</a:t>
            </a:r>
          </a:p>
          <a:p>
            <a:pPr lvl="1"/>
            <a:r>
              <a:rPr lang="nl-BE" sz="2400" dirty="0"/>
              <a:t>8/8/-: yes</a:t>
            </a:r>
          </a:p>
          <a:p>
            <a:r>
              <a:rPr lang="nl-BE" sz="2400" dirty="0"/>
              <a:t>PES2:</a:t>
            </a:r>
          </a:p>
          <a:p>
            <a:pPr lvl="1"/>
            <a:r>
              <a:rPr lang="nl-BE" sz="2400" dirty="0"/>
              <a:t>7/9</a:t>
            </a:r>
          </a:p>
          <a:p>
            <a:pPr lvl="1"/>
            <a:r>
              <a:rPr lang="nl-BE" sz="2400" dirty="0"/>
              <a:t>8/8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400" dirty="0"/>
              <a:t>7/-/7: no</a:t>
            </a:r>
          </a:p>
          <a:p>
            <a:r>
              <a:rPr lang="nl-BE" sz="2400" dirty="0"/>
              <a:t>7/-/8: yes</a:t>
            </a:r>
          </a:p>
          <a:p>
            <a:pPr lvl="1"/>
            <a:r>
              <a:rPr lang="nl-BE" sz="2400" dirty="0"/>
              <a:t>8/-/7: no</a:t>
            </a:r>
          </a:p>
          <a:p>
            <a:pPr lvl="1"/>
            <a:r>
              <a:rPr lang="nl-BE" sz="2400" dirty="0"/>
              <a:t>9/-/7: no</a:t>
            </a:r>
          </a:p>
          <a:p>
            <a:pPr lvl="1"/>
            <a:r>
              <a:rPr lang="nl-BE" sz="2400" dirty="0"/>
              <a:t>10/-/7: yes</a:t>
            </a:r>
          </a:p>
          <a:p>
            <a:r>
              <a:rPr lang="nl-BE" sz="2400" dirty="0"/>
              <a:t>PES3:</a:t>
            </a:r>
          </a:p>
          <a:p>
            <a:pPr lvl="1"/>
            <a:r>
              <a:rPr lang="nl-BE" sz="2400" dirty="0"/>
              <a:t>7/8</a:t>
            </a:r>
          </a:p>
          <a:p>
            <a:pPr lvl="1"/>
            <a:r>
              <a:rPr lang="nl-BE" sz="2400" dirty="0"/>
              <a:t>10/7</a:t>
            </a:r>
          </a:p>
          <a:p>
            <a:r>
              <a:rPr lang="nl-BE" sz="2400" dirty="0"/>
              <a:t>EP = {7,8,10}</a:t>
            </a:r>
          </a:p>
        </p:txBody>
      </p:sp>
    </p:spTree>
    <p:extLst>
      <p:ext uri="{BB962C8B-B14F-4D97-AF65-F5344CB8AC3E}">
        <p14:creationId xmlns:p14="http://schemas.microsoft.com/office/powerpoint/2010/main" val="245156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2: </a:t>
            </a:r>
            <a:r>
              <a:rPr lang="nl-BE" dirty="0" err="1"/>
              <a:t>efficient</a:t>
            </a:r>
            <a:r>
              <a:rPr lang="nl-BE" dirty="0"/>
              <a:t>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BE" dirty="0"/>
              <a:t>7/9/8 (71)</a:t>
            </a:r>
          </a:p>
          <a:p>
            <a:r>
              <a:rPr lang="nl-BE" dirty="0"/>
              <a:t>8/8/8 (72)</a:t>
            </a:r>
          </a:p>
          <a:p>
            <a:r>
              <a:rPr lang="en-US" dirty="0"/>
              <a:t>10/8/7 (78)</a:t>
            </a:r>
            <a:endParaRPr lang="nl-BE" dirty="0"/>
          </a:p>
          <a:p>
            <a:r>
              <a:rPr lang="nl-BE" dirty="0"/>
              <a:t>These are </a:t>
            </a:r>
            <a:r>
              <a:rPr lang="nl-BE" dirty="0" err="1"/>
              <a:t>already</a:t>
            </a:r>
            <a:r>
              <a:rPr lang="nl-BE" dirty="0"/>
              <a:t> in </a:t>
            </a:r>
            <a:r>
              <a:rPr lang="nl-BE" dirty="0" err="1"/>
              <a:t>sorted</a:t>
            </a:r>
            <a:r>
              <a:rPr lang="nl-BE" dirty="0"/>
              <a:t> order</a:t>
            </a:r>
          </a:p>
          <a:p>
            <a:r>
              <a:rPr lang="nl-BE" dirty="0"/>
              <a:t>7/9/8 (71): no</a:t>
            </a:r>
          </a:p>
          <a:p>
            <a:r>
              <a:rPr lang="en-US" dirty="0"/>
              <a:t>Add 7/10/8 (74) and 7/9/9 (73) (remark: 8/9/8 (75) is dominated by 8/8/8 (72))</a:t>
            </a:r>
          </a:p>
          <a:p>
            <a:r>
              <a:rPr lang="en-US" dirty="0"/>
              <a:t>8/8/8 (72): no</a:t>
            </a:r>
          </a:p>
          <a:p>
            <a:r>
              <a:rPr lang="en-US" dirty="0"/>
              <a:t>Add 9/8/8 (76), 8/9/8 (75) and 8/8/9 (74)</a:t>
            </a:r>
          </a:p>
          <a:p>
            <a:r>
              <a:rPr lang="en-US" dirty="0"/>
              <a:t>7/9/9 (73): yes (optimal solution, even with a project length of 41)</a:t>
            </a:r>
          </a:p>
        </p:txBody>
      </p:sp>
    </p:spTree>
    <p:extLst>
      <p:ext uri="{BB962C8B-B14F-4D97-AF65-F5344CB8AC3E}">
        <p14:creationId xmlns:p14="http://schemas.microsoft.com/office/powerpoint/2010/main" val="419230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Early</a:t>
            </a:r>
            <a:r>
              <a:rPr lang="nl-BE" dirty="0"/>
              <a:t> tree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251672" y="3956018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92492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525659" y="1529570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85344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18000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119016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52688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313" y="2211429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15587" y="1014740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3/3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141600" y="3441188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1/2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582420" y="2211429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4/1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9646" y="4654411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2/2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7029" y="4654411"/>
            <a:ext cx="787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2/1</a:t>
            </a:r>
          </a:p>
          <a:p>
            <a:endParaRPr lang="nl-BE" sz="3200" dirty="0"/>
          </a:p>
          <a:p>
            <a:r>
              <a:rPr lang="nl-BE" sz="3200" dirty="0"/>
              <a:t>  50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942616" y="2227964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777253" y="1799570"/>
            <a:ext cx="2748406" cy="101638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737251" y="2996261"/>
            <a:ext cx="1955241" cy="10643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77253" y="3241089"/>
            <a:ext cx="1474419" cy="10548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74794" y="4340165"/>
            <a:ext cx="1410550" cy="11321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079646" y="1766501"/>
            <a:ext cx="3969428" cy="1082541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32492" y="3012794"/>
            <a:ext cx="2816582" cy="7919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659016" y="3241089"/>
            <a:ext cx="1500130" cy="219815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735680" y="5439241"/>
            <a:ext cx="140704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54"/>
          <p:cNvSpPr/>
          <p:nvPr/>
        </p:nvSpPr>
        <p:spPr>
          <a:xfrm>
            <a:off x="644577" y="884416"/>
            <a:ext cx="7540053" cy="1888764"/>
          </a:xfrm>
          <a:custGeom>
            <a:avLst/>
            <a:gdLst>
              <a:gd name="connsiteX0" fmla="*/ 0 w 7540053"/>
              <a:gd name="connsiteY0" fmla="*/ 1873774 h 1888764"/>
              <a:gd name="connsiteX1" fmla="*/ 3237875 w 7540053"/>
              <a:gd name="connsiteY1" fmla="*/ 4 h 1888764"/>
              <a:gd name="connsiteX2" fmla="*/ 7540053 w 7540053"/>
              <a:gd name="connsiteY2" fmla="*/ 1888764 h 188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0053" h="1888764">
                <a:moveTo>
                  <a:pt x="0" y="1873774"/>
                </a:moveTo>
                <a:cubicBezTo>
                  <a:pt x="990600" y="935640"/>
                  <a:pt x="1981200" y="-2494"/>
                  <a:pt x="3237875" y="4"/>
                </a:cubicBezTo>
                <a:cubicBezTo>
                  <a:pt x="4494550" y="2502"/>
                  <a:pt x="6017301" y="945633"/>
                  <a:pt x="7540053" y="1888764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819560" y="277295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0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001640" y="13666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3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40796" y="39596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1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69210" y="26105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46209" y="50108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3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289" y="52597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526197" y="27595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1313" y="5272458"/>
            <a:ext cx="2428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solidFill>
                  <a:srgbClr val="00B050"/>
                </a:solidFill>
              </a:rPr>
              <a:t>NPV = 241.73</a:t>
            </a:r>
            <a:endParaRPr 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623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Current</a:t>
            </a:r>
            <a:r>
              <a:rPr lang="nl-BE" dirty="0"/>
              <a:t> tree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251672" y="3956018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92492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525659" y="1529570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85344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18000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119016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52688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313" y="2211429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15587" y="1014740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3/3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141600" y="3441188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1/2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582420" y="2211429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4/1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9646" y="4654411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2/2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7029" y="4654411"/>
            <a:ext cx="787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2/1</a:t>
            </a:r>
          </a:p>
          <a:p>
            <a:endParaRPr lang="nl-BE" sz="3200" dirty="0"/>
          </a:p>
          <a:p>
            <a:r>
              <a:rPr lang="nl-BE" sz="3200" dirty="0"/>
              <a:t>  50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942616" y="2227964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777253" y="1799570"/>
            <a:ext cx="2748406" cy="1016381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737251" y="2996261"/>
            <a:ext cx="1955241" cy="10643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77253" y="3241089"/>
            <a:ext cx="1474419" cy="10548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74794" y="4340165"/>
            <a:ext cx="1410550" cy="113214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079646" y="1766501"/>
            <a:ext cx="3969428" cy="10825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32492" y="3012794"/>
            <a:ext cx="2816582" cy="7919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659016" y="3241089"/>
            <a:ext cx="1500130" cy="219815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735680" y="5439241"/>
            <a:ext cx="140704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54"/>
          <p:cNvSpPr/>
          <p:nvPr/>
        </p:nvSpPr>
        <p:spPr>
          <a:xfrm>
            <a:off x="644577" y="884416"/>
            <a:ext cx="7540053" cy="1888764"/>
          </a:xfrm>
          <a:custGeom>
            <a:avLst/>
            <a:gdLst>
              <a:gd name="connsiteX0" fmla="*/ 0 w 7540053"/>
              <a:gd name="connsiteY0" fmla="*/ 1873774 h 1888764"/>
              <a:gd name="connsiteX1" fmla="*/ 3237875 w 7540053"/>
              <a:gd name="connsiteY1" fmla="*/ 4 h 1888764"/>
              <a:gd name="connsiteX2" fmla="*/ 7540053 w 7540053"/>
              <a:gd name="connsiteY2" fmla="*/ 1888764 h 188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0053" h="1888764">
                <a:moveTo>
                  <a:pt x="0" y="1873774"/>
                </a:moveTo>
                <a:cubicBezTo>
                  <a:pt x="990600" y="935640"/>
                  <a:pt x="1981200" y="-2494"/>
                  <a:pt x="3237875" y="4"/>
                </a:cubicBezTo>
                <a:cubicBezTo>
                  <a:pt x="4494550" y="2502"/>
                  <a:pt x="6017301" y="945633"/>
                  <a:pt x="7540053" y="1888764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819560" y="277295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0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001640" y="13666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40796" y="39596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1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69210" y="26105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46209" y="50108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3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289" y="52597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526197" y="27595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1313" y="5272458"/>
            <a:ext cx="2428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solidFill>
                  <a:srgbClr val="00B050"/>
                </a:solidFill>
              </a:rPr>
              <a:t>NPV = 246.46</a:t>
            </a:r>
            <a:endParaRPr 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51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recursion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BE" dirty="0" err="1"/>
              <a:t>Recursion</a:t>
            </a:r>
            <a:r>
              <a:rPr lang="nl-BE" dirty="0"/>
              <a:t>(1)</a:t>
            </a:r>
            <a:br>
              <a:rPr lang="en-US" dirty="0"/>
            </a:br>
            <a:r>
              <a:rPr lang="en-US" dirty="0"/>
              <a:t>SA={1}, CA={1} and DC = 0.00</a:t>
            </a:r>
          </a:p>
          <a:p>
            <a:pPr lvl="1"/>
            <a:r>
              <a:rPr lang="nl-BE" dirty="0" err="1"/>
              <a:t>Recursion</a:t>
            </a:r>
            <a:r>
              <a:rPr lang="nl-BE" dirty="0"/>
              <a:t>(3)</a:t>
            </a:r>
            <a:br>
              <a:rPr lang="nl-BE" dirty="0"/>
            </a:br>
            <a:r>
              <a:rPr lang="en-US" dirty="0"/>
              <a:t>SA={3}, CA={1,3} and DC = 198.01</a:t>
            </a:r>
          </a:p>
          <a:p>
            <a:pPr lvl="2"/>
            <a:r>
              <a:rPr lang="nl-BE" dirty="0" err="1"/>
              <a:t>Recursion</a:t>
            </a:r>
            <a:r>
              <a:rPr lang="nl-BE" dirty="0"/>
              <a:t>(4)</a:t>
            </a:r>
            <a:br>
              <a:rPr lang="nl-BE" dirty="0"/>
            </a:br>
            <a:r>
              <a:rPr lang="en-US" dirty="0"/>
              <a:t>SA={4}, CA={1,3,4} and DC = 190.25</a:t>
            </a:r>
          </a:p>
          <a:p>
            <a:pPr marL="457200" lvl="1" indent="0">
              <a:buNone/>
            </a:pPr>
            <a:r>
              <a:rPr lang="en-US" dirty="0"/>
              <a:t>   SA’={3,4} and DC’ = 388.26 &gt;= 0</a:t>
            </a:r>
          </a:p>
          <a:p>
            <a:pPr lvl="2"/>
            <a:r>
              <a:rPr lang="en-US" dirty="0"/>
              <a:t>R</a:t>
            </a:r>
            <a:r>
              <a:rPr lang="nl-BE" dirty="0" err="1"/>
              <a:t>ecursion</a:t>
            </a:r>
            <a:r>
              <a:rPr lang="nl-BE" dirty="0"/>
              <a:t>(5)</a:t>
            </a:r>
            <a:br>
              <a:rPr lang="nl-BE" dirty="0"/>
            </a:br>
            <a:r>
              <a:rPr lang="en-US" dirty="0"/>
              <a:t>SA={5}, CA={1,3,4,5} and DC = -97.04</a:t>
            </a:r>
          </a:p>
          <a:p>
            <a:pPr lvl="3"/>
            <a:r>
              <a:rPr lang="nl-BE" dirty="0" err="1"/>
              <a:t>Recursion</a:t>
            </a:r>
            <a:r>
              <a:rPr lang="nl-BE" dirty="0"/>
              <a:t>(6)</a:t>
            </a:r>
            <a:br>
              <a:rPr lang="nl-BE" dirty="0"/>
            </a:br>
            <a:r>
              <a:rPr lang="en-US" dirty="0"/>
              <a:t>SA={6}, CA={1,3,4,5,6} and DC = 47.56</a:t>
            </a:r>
          </a:p>
          <a:p>
            <a:pPr marL="914400" lvl="2" indent="0">
              <a:buNone/>
            </a:pPr>
            <a:r>
              <a:rPr lang="en-US" dirty="0"/>
              <a:t>   SA’={5,6} and DC’ = -49.48 &lt; 0 </a:t>
            </a:r>
            <a:r>
              <a:rPr lang="en-US" dirty="0">
                <a:sym typeface="Wingdings" panose="05000000000000000000" pitchFamily="2" charset="2"/>
              </a:rPr>
              <a:t> delay {5,6}: remove (3,5) and add (6,7)</a:t>
            </a:r>
            <a:endParaRPr lang="en-US" dirty="0"/>
          </a:p>
          <a:p>
            <a:pPr lvl="3"/>
            <a:endParaRPr lang="en-US" dirty="0"/>
          </a:p>
          <a:p>
            <a:pPr lvl="2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2226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Updated</a:t>
            </a:r>
            <a:r>
              <a:rPr lang="nl-BE" dirty="0"/>
              <a:t> tree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251672" y="3956018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92492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525659" y="1529570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85344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18000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119016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52688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313" y="2211429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15587" y="1014740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3/3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141600" y="3441188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1/2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582420" y="2211429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4/1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9646" y="4654411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2/2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7029" y="4654411"/>
            <a:ext cx="787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2/1</a:t>
            </a:r>
          </a:p>
          <a:p>
            <a:endParaRPr lang="nl-BE" sz="3200" dirty="0"/>
          </a:p>
          <a:p>
            <a:r>
              <a:rPr lang="nl-BE" sz="3200" dirty="0"/>
              <a:t>  50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942616" y="2227964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777253" y="1799570"/>
            <a:ext cx="2748406" cy="1016381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737251" y="2996261"/>
            <a:ext cx="1955241" cy="10643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77253" y="3241089"/>
            <a:ext cx="1474419" cy="10548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74794" y="4340165"/>
            <a:ext cx="1410550" cy="1132146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079646" y="1766501"/>
            <a:ext cx="3969428" cy="10825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32492" y="3012794"/>
            <a:ext cx="2816582" cy="7919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659016" y="3241089"/>
            <a:ext cx="1500130" cy="21981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735680" y="5439241"/>
            <a:ext cx="140704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54"/>
          <p:cNvSpPr/>
          <p:nvPr/>
        </p:nvSpPr>
        <p:spPr>
          <a:xfrm>
            <a:off x="644577" y="884416"/>
            <a:ext cx="7540053" cy="1888764"/>
          </a:xfrm>
          <a:custGeom>
            <a:avLst/>
            <a:gdLst>
              <a:gd name="connsiteX0" fmla="*/ 0 w 7540053"/>
              <a:gd name="connsiteY0" fmla="*/ 1873774 h 1888764"/>
              <a:gd name="connsiteX1" fmla="*/ 3237875 w 7540053"/>
              <a:gd name="connsiteY1" fmla="*/ 4 h 1888764"/>
              <a:gd name="connsiteX2" fmla="*/ 7540053 w 7540053"/>
              <a:gd name="connsiteY2" fmla="*/ 1888764 h 188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0053" h="1888764">
                <a:moveTo>
                  <a:pt x="0" y="1873774"/>
                </a:moveTo>
                <a:cubicBezTo>
                  <a:pt x="990600" y="935640"/>
                  <a:pt x="1981200" y="-2494"/>
                  <a:pt x="3237875" y="4"/>
                </a:cubicBezTo>
                <a:cubicBezTo>
                  <a:pt x="4494550" y="2502"/>
                  <a:pt x="6017301" y="945633"/>
                  <a:pt x="7540053" y="1888764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819560" y="277295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0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001640" y="13666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40796" y="39596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1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69210" y="26105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46209" y="50108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6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289" y="52597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526197" y="27595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1313" y="5272458"/>
            <a:ext cx="2428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solidFill>
                  <a:srgbClr val="00B050"/>
                </a:solidFill>
              </a:rPr>
              <a:t>NPV = 247.92</a:t>
            </a:r>
            <a:endParaRPr lang="en-US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24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recursion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 err="1"/>
              <a:t>Recursion</a:t>
            </a:r>
            <a:r>
              <a:rPr lang="nl-BE" dirty="0"/>
              <a:t>(1)</a:t>
            </a:r>
            <a:br>
              <a:rPr lang="en-US" dirty="0"/>
            </a:br>
            <a:r>
              <a:rPr lang="en-US" dirty="0"/>
              <a:t>SA={1}, CA={1} and DC = 0.00</a:t>
            </a:r>
          </a:p>
          <a:p>
            <a:pPr lvl="1"/>
            <a:r>
              <a:rPr lang="nl-BE" dirty="0" err="1"/>
              <a:t>Recursion</a:t>
            </a:r>
            <a:r>
              <a:rPr lang="nl-BE" dirty="0"/>
              <a:t>(3)</a:t>
            </a:r>
            <a:br>
              <a:rPr lang="nl-BE" dirty="0"/>
            </a:br>
            <a:r>
              <a:rPr lang="en-US" dirty="0"/>
              <a:t>SA={3}, CA={1,3} and DC = 198.01</a:t>
            </a:r>
          </a:p>
          <a:p>
            <a:pPr lvl="2"/>
            <a:r>
              <a:rPr lang="nl-BE" dirty="0" err="1"/>
              <a:t>Recursion</a:t>
            </a:r>
            <a:r>
              <a:rPr lang="nl-BE" dirty="0"/>
              <a:t>(4)</a:t>
            </a:r>
            <a:br>
              <a:rPr lang="nl-BE" dirty="0"/>
            </a:br>
            <a:r>
              <a:rPr lang="en-US" dirty="0"/>
              <a:t>SA={4}, CA={1,3,4} and DC = 190.25</a:t>
            </a:r>
          </a:p>
          <a:p>
            <a:pPr marL="457200" lvl="1" indent="0">
              <a:buNone/>
            </a:pPr>
            <a:r>
              <a:rPr lang="en-US" dirty="0"/>
              <a:t>   SA’={3,4} and DC’ = 388.26 &gt;= 0</a:t>
            </a:r>
          </a:p>
          <a:p>
            <a:pPr marL="457200" lvl="1" indent="0">
              <a:buNone/>
            </a:pPr>
            <a:r>
              <a:rPr lang="en-US" dirty="0"/>
              <a:t>SA’={1,3,4} and DC’ = 388.26</a:t>
            </a:r>
          </a:p>
        </p:txBody>
      </p:sp>
    </p:spTree>
    <p:extLst>
      <p:ext uri="{BB962C8B-B14F-4D97-AF65-F5344CB8AC3E}">
        <p14:creationId xmlns:p14="http://schemas.microsoft.com/office/powerpoint/2010/main" val="2460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recursion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dirty="0"/>
              <a:t>R</a:t>
            </a:r>
            <a:r>
              <a:rPr lang="nl-BE" dirty="0" err="1"/>
              <a:t>ecursion</a:t>
            </a:r>
            <a:r>
              <a:rPr lang="nl-BE" dirty="0"/>
              <a:t>(7)</a:t>
            </a:r>
            <a:br>
              <a:rPr lang="nl-BE" dirty="0"/>
            </a:br>
            <a:r>
              <a:rPr lang="en-US" dirty="0"/>
              <a:t>SA={7}, CA={1,3,4,7} and DC = 0</a:t>
            </a:r>
          </a:p>
          <a:p>
            <a:pPr lvl="2"/>
            <a:r>
              <a:rPr lang="nl-BE" dirty="0" err="1"/>
              <a:t>Recursion</a:t>
            </a:r>
            <a:r>
              <a:rPr lang="nl-BE" dirty="0"/>
              <a:t>(2)</a:t>
            </a:r>
            <a:br>
              <a:rPr lang="nl-BE" dirty="0"/>
            </a:br>
            <a:r>
              <a:rPr lang="en-US" dirty="0"/>
              <a:t>SA={2}, CA={1,2,3,4,7} and DC = -92.31</a:t>
            </a:r>
          </a:p>
          <a:p>
            <a:pPr marL="457200" lvl="1" indent="0">
              <a:buNone/>
            </a:pPr>
            <a:r>
              <a:rPr lang="en-US" dirty="0"/>
              <a:t>   SA’={2,7} and DC’ = -92.31 &lt; 0</a:t>
            </a:r>
          </a:p>
          <a:p>
            <a:pPr lvl="2"/>
            <a:r>
              <a:rPr lang="nl-BE" dirty="0" err="1"/>
              <a:t>Recursion</a:t>
            </a:r>
            <a:r>
              <a:rPr lang="nl-BE" dirty="0"/>
              <a:t>(6)</a:t>
            </a:r>
            <a:br>
              <a:rPr lang="nl-BE" dirty="0"/>
            </a:br>
            <a:r>
              <a:rPr lang="en-US" dirty="0"/>
              <a:t>SA={6}, CA={1,2,3,4,6,7} and DC = 46.16</a:t>
            </a:r>
          </a:p>
          <a:p>
            <a:pPr lvl="3"/>
            <a:r>
              <a:rPr lang="nl-BE" dirty="0" err="1"/>
              <a:t>Recursion</a:t>
            </a:r>
            <a:r>
              <a:rPr lang="nl-BE" dirty="0"/>
              <a:t>(5)</a:t>
            </a:r>
            <a:br>
              <a:rPr lang="nl-BE" dirty="0"/>
            </a:br>
            <a:r>
              <a:rPr lang="en-US" dirty="0"/>
              <a:t>SA={5}, CA={1,2,3,4,5,6,7} and DC = -94.18</a:t>
            </a:r>
          </a:p>
          <a:p>
            <a:pPr marL="914400" lvl="2" indent="0">
              <a:buNone/>
            </a:pPr>
            <a:r>
              <a:rPr lang="en-US" dirty="0"/>
              <a:t>   SA’={5,6} and DC’ = -48.02 &lt; 0</a:t>
            </a:r>
          </a:p>
          <a:p>
            <a:pPr marL="457200" lvl="1" indent="0">
              <a:buNone/>
            </a:pPr>
            <a:r>
              <a:rPr lang="en-US" dirty="0"/>
              <a:t>   SA’={2,5,6,7} and DC’ = -140.33 &lt; 0</a:t>
            </a:r>
          </a:p>
          <a:p>
            <a:pPr marL="0" indent="0">
              <a:buNone/>
            </a:pPr>
            <a:r>
              <a:rPr lang="en-US" dirty="0"/>
              <a:t>   SA’={1,2,3,4,5,6,7} and DC’ = 247.92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4836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resource profile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549672" y="5931741"/>
            <a:ext cx="6840000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 flipV="1">
            <a:off x="545383" y="3189514"/>
            <a:ext cx="4289" cy="2742227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49672" y="5391741"/>
            <a:ext cx="6480000" cy="28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49672" y="4851741"/>
            <a:ext cx="6480000" cy="28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49672" y="4311741"/>
            <a:ext cx="6480000" cy="28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49672" y="3771741"/>
            <a:ext cx="6480000" cy="289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126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198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270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342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4149672" y="3414104"/>
            <a:ext cx="13750" cy="252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486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5589672" y="3414104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9540" y="2869965"/>
            <a:ext cx="960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err="1"/>
              <a:t>Workers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7325535" y="5747075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cxnSp>
        <p:nvCxnSpPr>
          <p:cNvPr id="66" name="Straight Connector 65"/>
          <p:cNvCxnSpPr/>
          <p:nvPr/>
        </p:nvCxnSpPr>
        <p:spPr>
          <a:xfrm flipH="1" flipV="1">
            <a:off x="6310800" y="3402382"/>
            <a:ext cx="13750" cy="25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4163422" y="4340649"/>
            <a:ext cx="2161128" cy="15910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883422" y="3800648"/>
            <a:ext cx="1441128" cy="53293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428543" y="3244605"/>
            <a:ext cx="1454878" cy="1080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45383" y="4851741"/>
            <a:ext cx="723161" cy="1063956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1269108" y="5400997"/>
            <a:ext cx="2894314" cy="53293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74" name="Straight Arrow Connector 73"/>
          <p:cNvCxnSpPr/>
          <p:nvPr/>
        </p:nvCxnSpPr>
        <p:spPr>
          <a:xfrm flipV="1">
            <a:off x="4528457" y="2466662"/>
            <a:ext cx="1074965" cy="107119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5561292" y="2244959"/>
            <a:ext cx="34793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Resource conflict: </a:t>
            </a:r>
            <a:r>
              <a:rPr lang="nl-BE" dirty="0" err="1"/>
              <a:t>activities</a:t>
            </a:r>
            <a:r>
              <a:rPr lang="nl-BE" dirty="0"/>
              <a:t> 2 </a:t>
            </a:r>
            <a:r>
              <a:rPr lang="nl-BE" dirty="0" err="1"/>
              <a:t>and</a:t>
            </a:r>
            <a:r>
              <a:rPr lang="nl-BE" dirty="0"/>
              <a:t> 5</a:t>
            </a:r>
          </a:p>
          <a:p>
            <a:r>
              <a:rPr lang="nl-BE" dirty="0">
                <a:sym typeface="Wingdings" panose="05000000000000000000" pitchFamily="2" charset="2"/>
              </a:rPr>
              <a:t> 2 </a:t>
            </a:r>
            <a:r>
              <a:rPr lang="nl-BE" dirty="0" err="1">
                <a:sym typeface="Wingdings" panose="05000000000000000000" pitchFamily="2" charset="2"/>
              </a:rPr>
              <a:t>before</a:t>
            </a:r>
            <a:r>
              <a:rPr lang="nl-BE" dirty="0">
                <a:sym typeface="Wingdings" panose="05000000000000000000" pitchFamily="2" charset="2"/>
              </a:rPr>
              <a:t> 5 or 5 </a:t>
            </a:r>
            <a:r>
              <a:rPr lang="nl-BE" dirty="0" err="1">
                <a:sym typeface="Wingdings" panose="05000000000000000000" pitchFamily="2" charset="2"/>
              </a:rPr>
              <a:t>before</a:t>
            </a:r>
            <a:r>
              <a:rPr lang="nl-BE" dirty="0">
                <a:sym typeface="Wingdings" panose="05000000000000000000" pitchFamily="2" charset="2"/>
              </a:rPr>
              <a:t>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01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2 </a:t>
            </a:r>
            <a:r>
              <a:rPr lang="nl-BE" dirty="0" err="1"/>
              <a:t>before</a:t>
            </a:r>
            <a:r>
              <a:rPr lang="nl-BE" dirty="0"/>
              <a:t> 5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251672" y="3956018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92492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525659" y="1529570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85344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18000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119016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52688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313" y="2211429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15587" y="1014740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3/3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141600" y="3441188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1/2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582420" y="2211429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4/1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9646" y="4654411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2/2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7029" y="4654411"/>
            <a:ext cx="787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2/1</a:t>
            </a:r>
          </a:p>
          <a:p>
            <a:endParaRPr lang="nl-BE" sz="3200" dirty="0"/>
          </a:p>
          <a:p>
            <a:r>
              <a:rPr lang="nl-BE" sz="3200" dirty="0"/>
              <a:t>  50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942616" y="2227964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777253" y="1799570"/>
            <a:ext cx="2748406" cy="1016381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737251" y="2996261"/>
            <a:ext cx="1955241" cy="10643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77253" y="3241089"/>
            <a:ext cx="1474419" cy="10548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74794" y="4340165"/>
            <a:ext cx="1410550" cy="1132146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079646" y="1766501"/>
            <a:ext cx="3969428" cy="1082541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32492" y="3012794"/>
            <a:ext cx="2816582" cy="7919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659016" y="3241089"/>
            <a:ext cx="1500130" cy="21981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735680" y="5439241"/>
            <a:ext cx="140704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54"/>
          <p:cNvSpPr/>
          <p:nvPr/>
        </p:nvSpPr>
        <p:spPr>
          <a:xfrm>
            <a:off x="644577" y="884416"/>
            <a:ext cx="7540053" cy="1888764"/>
          </a:xfrm>
          <a:custGeom>
            <a:avLst/>
            <a:gdLst>
              <a:gd name="connsiteX0" fmla="*/ 0 w 7540053"/>
              <a:gd name="connsiteY0" fmla="*/ 1873774 h 1888764"/>
              <a:gd name="connsiteX1" fmla="*/ 3237875 w 7540053"/>
              <a:gd name="connsiteY1" fmla="*/ 4 h 1888764"/>
              <a:gd name="connsiteX2" fmla="*/ 7540053 w 7540053"/>
              <a:gd name="connsiteY2" fmla="*/ 1888764 h 188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0053" h="1888764">
                <a:moveTo>
                  <a:pt x="0" y="1873774"/>
                </a:moveTo>
                <a:cubicBezTo>
                  <a:pt x="990600" y="935640"/>
                  <a:pt x="1981200" y="-2494"/>
                  <a:pt x="3237875" y="4"/>
                </a:cubicBezTo>
                <a:cubicBezTo>
                  <a:pt x="4494550" y="2502"/>
                  <a:pt x="6017301" y="945633"/>
                  <a:pt x="7540053" y="1888764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819560" y="277295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0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001640" y="13666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4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40796" y="39596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1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69210" y="26105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46209" y="50108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6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289" y="52597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526197" y="27595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1313" y="5272458"/>
            <a:ext cx="2428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solidFill>
                  <a:srgbClr val="00B050"/>
                </a:solidFill>
              </a:rPr>
              <a:t>NPV = 244.16</a:t>
            </a:r>
            <a:endParaRPr lang="en-US" sz="3200" dirty="0">
              <a:solidFill>
                <a:srgbClr val="00B05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3810000" y="2069570"/>
            <a:ext cx="375344" cy="32028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76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5 </a:t>
            </a:r>
            <a:r>
              <a:rPr lang="nl-BE" dirty="0" err="1"/>
              <a:t>before</a:t>
            </a:r>
            <a:r>
              <a:rPr lang="nl-BE" dirty="0"/>
              <a:t> 2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251672" y="3956018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692492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525659" y="1529570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85344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18000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119016" y="5169241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52688" y="2742794"/>
            <a:ext cx="540000" cy="540000"/>
          </a:xfrm>
          <a:prstGeom prst="ellipse">
            <a:avLst/>
          </a:prstGeom>
          <a:noFill/>
          <a:ln w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1313" y="2211429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15587" y="1014740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3/3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2141600" y="3441188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1/2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582420" y="2211429"/>
            <a:ext cx="8098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4/1</a:t>
            </a:r>
          </a:p>
          <a:p>
            <a:endParaRPr lang="nl-BE" sz="3200" dirty="0"/>
          </a:p>
          <a:p>
            <a:r>
              <a:rPr lang="nl-BE" sz="3200" dirty="0"/>
              <a:t>200</a:t>
            </a:r>
            <a:endParaRPr 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079646" y="4654411"/>
            <a:ext cx="9348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2/2</a:t>
            </a:r>
          </a:p>
          <a:p>
            <a:endParaRPr lang="nl-BE" sz="3200" dirty="0"/>
          </a:p>
          <a:p>
            <a:r>
              <a:rPr lang="nl-BE" sz="3200" dirty="0"/>
              <a:t>-100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6007029" y="4654411"/>
            <a:ext cx="7873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2/1</a:t>
            </a:r>
          </a:p>
          <a:p>
            <a:endParaRPr lang="nl-BE" sz="3200" dirty="0"/>
          </a:p>
          <a:p>
            <a:r>
              <a:rPr lang="nl-BE" sz="3200" dirty="0"/>
              <a:t>  50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7942616" y="2227964"/>
            <a:ext cx="76014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/>
              <a:t>0/0</a:t>
            </a:r>
          </a:p>
          <a:p>
            <a:endParaRPr lang="nl-BE" sz="3200" dirty="0"/>
          </a:p>
          <a:p>
            <a:r>
              <a:rPr lang="nl-BE" sz="3200" dirty="0"/>
              <a:t>  0</a:t>
            </a:r>
            <a:endParaRPr lang="en-US" sz="3200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777253" y="1799570"/>
            <a:ext cx="2748406" cy="1016381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737251" y="2996261"/>
            <a:ext cx="1955241" cy="10643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77253" y="3241089"/>
            <a:ext cx="1474419" cy="105483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2774794" y="4340165"/>
            <a:ext cx="1410550" cy="1132146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079646" y="1766501"/>
            <a:ext cx="3969428" cy="108254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32492" y="3012794"/>
            <a:ext cx="2816582" cy="7919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659016" y="3241089"/>
            <a:ext cx="1500130" cy="2198152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4735680" y="5439241"/>
            <a:ext cx="140704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Freeform 54"/>
          <p:cNvSpPr/>
          <p:nvPr/>
        </p:nvSpPr>
        <p:spPr>
          <a:xfrm>
            <a:off x="644577" y="884416"/>
            <a:ext cx="7540053" cy="1888764"/>
          </a:xfrm>
          <a:custGeom>
            <a:avLst/>
            <a:gdLst>
              <a:gd name="connsiteX0" fmla="*/ 0 w 7540053"/>
              <a:gd name="connsiteY0" fmla="*/ 1873774 h 1888764"/>
              <a:gd name="connsiteX1" fmla="*/ 3237875 w 7540053"/>
              <a:gd name="connsiteY1" fmla="*/ 4 h 1888764"/>
              <a:gd name="connsiteX2" fmla="*/ 7540053 w 7540053"/>
              <a:gd name="connsiteY2" fmla="*/ 1888764 h 188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0053" h="1888764">
                <a:moveTo>
                  <a:pt x="0" y="1873774"/>
                </a:moveTo>
                <a:cubicBezTo>
                  <a:pt x="990600" y="935640"/>
                  <a:pt x="1981200" y="-2494"/>
                  <a:pt x="3237875" y="4"/>
                </a:cubicBezTo>
                <a:cubicBezTo>
                  <a:pt x="4494550" y="2502"/>
                  <a:pt x="6017301" y="945633"/>
                  <a:pt x="7540053" y="1888764"/>
                </a:cubicBezTo>
              </a:path>
            </a:pathLst>
          </a:custGeom>
          <a:noFill/>
          <a:ln w="25400">
            <a:solidFill>
              <a:srgbClr val="FF0000"/>
            </a:solidFill>
            <a:head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819560" y="277295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0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001640" y="136661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740796" y="395967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1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69210" y="261056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646209" y="501084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5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602289" y="525973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7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526197" y="27595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rgbClr val="00B050"/>
                </a:solidFill>
              </a:rPr>
              <a:t>8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1313" y="5272458"/>
            <a:ext cx="24284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200" dirty="0">
                <a:solidFill>
                  <a:srgbClr val="00B050"/>
                </a:solidFill>
              </a:rPr>
              <a:t>NPV = 247.44</a:t>
            </a:r>
            <a:endParaRPr lang="en-US" sz="3200" dirty="0">
              <a:solidFill>
                <a:srgbClr val="00B05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 flipH="1" flipV="1">
            <a:off x="3786554" y="2069571"/>
            <a:ext cx="398790" cy="32028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065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3: </a:t>
            </a:r>
            <a:r>
              <a:rPr lang="nl-BE" dirty="0" err="1"/>
              <a:t>branch-and-bound</a:t>
            </a:r>
            <a:r>
              <a:rPr lang="nl-BE" dirty="0"/>
              <a:t> tree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188677" y="1688123"/>
            <a:ext cx="2239108" cy="131298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Root</a:t>
            </a:r>
          </a:p>
          <a:p>
            <a:pPr algn="ctr"/>
            <a:r>
              <a:rPr lang="nl-BE" sz="2800" dirty="0">
                <a:solidFill>
                  <a:schemeClr val="tx1"/>
                </a:solidFill>
              </a:rPr>
              <a:t>NPV = 247.92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9569" y="4349261"/>
            <a:ext cx="2239108" cy="131298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5 </a:t>
            </a:r>
            <a:r>
              <a:rPr lang="nl-BE" sz="2800" dirty="0" err="1">
                <a:solidFill>
                  <a:schemeClr val="tx1"/>
                </a:solidFill>
              </a:rPr>
              <a:t>before</a:t>
            </a:r>
            <a:r>
              <a:rPr lang="nl-BE" sz="2800" dirty="0">
                <a:solidFill>
                  <a:schemeClr val="tx1"/>
                </a:solidFill>
              </a:rPr>
              <a:t> 2</a:t>
            </a:r>
          </a:p>
          <a:p>
            <a:pPr algn="ctr"/>
            <a:r>
              <a:rPr lang="nl-BE" sz="2800" dirty="0">
                <a:solidFill>
                  <a:schemeClr val="tx1"/>
                </a:solidFill>
              </a:rPr>
              <a:t>NPV = 247.44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27785" y="4349260"/>
            <a:ext cx="2239108" cy="131298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2800" dirty="0">
                <a:solidFill>
                  <a:schemeClr val="tx1"/>
                </a:solidFill>
              </a:rPr>
              <a:t>2 </a:t>
            </a:r>
            <a:r>
              <a:rPr lang="nl-BE" sz="2800" dirty="0" err="1">
                <a:solidFill>
                  <a:schemeClr val="tx1"/>
                </a:solidFill>
              </a:rPr>
              <a:t>before</a:t>
            </a:r>
            <a:r>
              <a:rPr lang="nl-BE" sz="2800" dirty="0">
                <a:solidFill>
                  <a:schemeClr val="tx1"/>
                </a:solidFill>
              </a:rPr>
              <a:t> 5</a:t>
            </a:r>
          </a:p>
          <a:p>
            <a:pPr algn="ctr"/>
            <a:r>
              <a:rPr lang="nl-BE" sz="2800" dirty="0">
                <a:solidFill>
                  <a:schemeClr val="tx1"/>
                </a:solidFill>
              </a:rPr>
              <a:t>NPV </a:t>
            </a:r>
            <a:r>
              <a:rPr lang="nl-BE" sz="2800">
                <a:solidFill>
                  <a:schemeClr val="tx1"/>
                </a:solidFill>
              </a:rPr>
              <a:t>= 244.16 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>
            <a:stCxn id="4" idx="2"/>
            <a:endCxn id="5" idx="0"/>
          </p:cNvCxnSpPr>
          <p:nvPr/>
        </p:nvCxnSpPr>
        <p:spPr>
          <a:xfrm flipH="1">
            <a:off x="2069123" y="3001108"/>
            <a:ext cx="2239108" cy="134815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2"/>
            <a:endCxn id="6" idx="0"/>
          </p:cNvCxnSpPr>
          <p:nvPr/>
        </p:nvCxnSpPr>
        <p:spPr>
          <a:xfrm>
            <a:off x="4308231" y="3001108"/>
            <a:ext cx="2239108" cy="13481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2579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3|5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4|7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)-(0,2)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)-(0,6)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)-(0,1)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)-(0,2)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)-(0,6)</a:t>
            </a:r>
            <a:endParaRPr lang="en-US" sz="2400" dirty="0"/>
          </a:p>
        </p:txBody>
      </p:sp>
      <p:graphicFrame>
        <p:nvGraphicFramePr>
          <p:cNvPr id="67" name="Object 18"/>
          <p:cNvGraphicFramePr>
            <a:graphicFrameLocks noChangeAspect="1"/>
          </p:cNvGraphicFramePr>
          <p:nvPr/>
        </p:nvGraphicFramePr>
        <p:xfrm>
          <a:off x="4991100" y="1168400"/>
          <a:ext cx="334010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4" name="Equation" r:id="rId3" imgW="1879560" imgH="228600" progId="Equation.3">
                  <p:embed/>
                </p:oleObj>
              </mc:Choice>
              <mc:Fallback>
                <p:oleObj name="Equation" r:id="rId3" imgW="1879560" imgH="228600" progId="Equation.3">
                  <p:embed/>
                  <p:pic>
                    <p:nvPicPr>
                      <p:cNvPr id="67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1168400"/>
                        <a:ext cx="3340100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Text Box 21"/>
          <p:cNvSpPr txBox="1">
            <a:spLocks noChangeArrowheads="1"/>
          </p:cNvSpPr>
          <p:nvPr/>
        </p:nvSpPr>
        <p:spPr bwMode="auto">
          <a:xfrm>
            <a:off x="4991100" y="2227678"/>
            <a:ext cx="2178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Non-</a:t>
            </a:r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70" name="Object 22"/>
          <p:cNvGraphicFramePr>
            <a:graphicFrameLocks noChangeAspect="1"/>
          </p:cNvGraphicFramePr>
          <p:nvPr/>
        </p:nvGraphicFramePr>
        <p:xfrm>
          <a:off x="4991100" y="2701754"/>
          <a:ext cx="3240088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5" name="Equation" r:id="rId5" imgW="1866600" imgH="228600" progId="Equation.3">
                  <p:embed/>
                </p:oleObj>
              </mc:Choice>
              <mc:Fallback>
                <p:oleObj name="Equation" r:id="rId5" imgW="1866600" imgH="228600" progId="Equation.3">
                  <p:embed/>
                  <p:pic>
                    <p:nvPicPr>
                      <p:cNvPr id="7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2701754"/>
                        <a:ext cx="3240088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24"/>
          <p:cNvGraphicFramePr>
            <a:graphicFrameLocks noChangeAspect="1"/>
          </p:cNvGraphicFramePr>
          <p:nvPr/>
        </p:nvGraphicFramePr>
        <p:xfrm>
          <a:off x="4991100" y="3201230"/>
          <a:ext cx="1008063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6" name="Equation" r:id="rId7" imgW="672840" imgH="228600" progId="Equation.3">
                  <p:embed/>
                </p:oleObj>
              </mc:Choice>
              <mc:Fallback>
                <p:oleObj name="Equation" r:id="rId7" imgW="672840" imgH="228600" progId="Equation.3">
                  <p:embed/>
                  <p:pic>
                    <p:nvPicPr>
                      <p:cNvPr id="7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201230"/>
                        <a:ext cx="1008063" cy="341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27"/>
          <p:cNvGraphicFramePr>
            <a:graphicFrameLocks noChangeAspect="1"/>
          </p:cNvGraphicFramePr>
          <p:nvPr/>
        </p:nvGraphicFramePr>
        <p:xfrm>
          <a:off x="4991100" y="3649906"/>
          <a:ext cx="1719262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7" name="Equation" r:id="rId9" imgW="1079280" imgH="241200" progId="Equation.3">
                  <p:embed/>
                </p:oleObj>
              </mc:Choice>
              <mc:Fallback>
                <p:oleObj name="Equation" r:id="rId9" imgW="1079280" imgH="241200" progId="Equation.3">
                  <p:embed/>
                  <p:pic>
                    <p:nvPicPr>
                      <p:cNvPr id="7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649906"/>
                        <a:ext cx="1719262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29"/>
          <p:cNvGraphicFramePr>
            <a:graphicFrameLocks noChangeAspect="1"/>
          </p:cNvGraphicFramePr>
          <p:nvPr/>
        </p:nvGraphicFramePr>
        <p:xfrm>
          <a:off x="4991100" y="4136683"/>
          <a:ext cx="112395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" name="Equation" r:id="rId11" imgW="660240" imgH="241200" progId="Equation.3">
                  <p:embed/>
                </p:oleObj>
              </mc:Choice>
              <mc:Fallback>
                <p:oleObj name="Equation" r:id="rId11" imgW="660240" imgH="241200" progId="Equation.3">
                  <p:embed/>
                  <p:pic>
                    <p:nvPicPr>
                      <p:cNvPr id="73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4136683"/>
                        <a:ext cx="112395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32"/>
          <p:cNvGraphicFramePr>
            <a:graphicFrameLocks noChangeAspect="1"/>
          </p:cNvGraphicFramePr>
          <p:nvPr/>
        </p:nvGraphicFramePr>
        <p:xfrm>
          <a:off x="4991100" y="4652035"/>
          <a:ext cx="1903412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" name="Equation" r:id="rId13" imgW="1079280" imgH="241200" progId="Equation.3">
                  <p:embed/>
                </p:oleObj>
              </mc:Choice>
              <mc:Fallback>
                <p:oleObj name="Equation" r:id="rId13" imgW="1079280" imgH="241200" progId="Equation.3">
                  <p:embed/>
                  <p:pic>
                    <p:nvPicPr>
                      <p:cNvPr id="74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4652035"/>
                        <a:ext cx="1903412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34"/>
          <p:cNvGraphicFramePr>
            <a:graphicFrameLocks noChangeAspect="1"/>
          </p:cNvGraphicFramePr>
          <p:nvPr/>
        </p:nvGraphicFramePr>
        <p:xfrm>
          <a:off x="4991100" y="5184849"/>
          <a:ext cx="1150938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" name="Equation" r:id="rId15" imgW="685800" imgH="241200" progId="Equation.3">
                  <p:embed/>
                </p:oleObj>
              </mc:Choice>
              <mc:Fallback>
                <p:oleObj name="Equation" r:id="rId15" imgW="685800" imgH="241200" progId="Equation.3">
                  <p:embed/>
                  <p:pic>
                    <p:nvPicPr>
                      <p:cNvPr id="7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5184849"/>
                        <a:ext cx="1150938" cy="40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Text Box 37"/>
          <p:cNvSpPr txBox="1">
            <a:spLocks noChangeArrowheads="1"/>
          </p:cNvSpPr>
          <p:nvPr/>
        </p:nvSpPr>
        <p:spPr bwMode="auto">
          <a:xfrm>
            <a:off x="4991100" y="5695441"/>
            <a:ext cx="168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nl-BE" b="1" dirty="0">
              <a:solidFill>
                <a:srgbClr val="FF0000"/>
              </a:solidFill>
            </a:endParaRPr>
          </a:p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q</a:t>
            </a:r>
            <a:r>
              <a:rPr lang="nl-BE" b="1" baseline="-25000" dirty="0">
                <a:solidFill>
                  <a:srgbClr val="FF0000"/>
                </a:solidFill>
              </a:rPr>
              <a:t>4</a:t>
            </a:r>
            <a:r>
              <a:rPr lang="nl-BE" b="1" dirty="0">
                <a:solidFill>
                  <a:srgbClr val="FF0000"/>
                </a:solidFill>
              </a:rPr>
              <a:t> = 1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77" name="Object 18"/>
          <p:cNvGraphicFramePr>
            <a:graphicFrameLocks noChangeAspect="1"/>
          </p:cNvGraphicFramePr>
          <p:nvPr/>
        </p:nvGraphicFramePr>
        <p:xfrm>
          <a:off x="4991100" y="1686927"/>
          <a:ext cx="3317875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" name="Equation" r:id="rId17" imgW="1866600" imgH="241200" progId="Equation.3">
                  <p:embed/>
                </p:oleObj>
              </mc:Choice>
              <mc:Fallback>
                <p:oleObj name="Equation" r:id="rId17" imgW="1866600" imgH="241200" progId="Equation.3">
                  <p:embed/>
                  <p:pic>
                    <p:nvPicPr>
                      <p:cNvPr id="77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1686927"/>
                        <a:ext cx="3317875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Rectangle 26"/>
          <p:cNvSpPr>
            <a:spLocks noChangeArrowheads="1"/>
          </p:cNvSpPr>
          <p:nvPr/>
        </p:nvSpPr>
        <p:spPr bwMode="auto">
          <a:xfrm>
            <a:off x="1555544" y="1945759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2</a:t>
            </a:r>
            <a:r>
              <a:rPr lang="en-US" dirty="0"/>
              <a:t>,</a:t>
            </a:r>
            <a:r>
              <a:rPr lang="en-US" i="1" dirty="0"/>
              <a:t>1</a:t>
            </a:r>
            <a:r>
              <a:rPr lang="en-US" dirty="0"/>
              <a:t>) </a:t>
            </a:r>
          </a:p>
        </p:txBody>
      </p:sp>
      <p:sp>
        <p:nvSpPr>
          <p:cNvPr id="79" name="Rectangle 31"/>
          <p:cNvSpPr>
            <a:spLocks noChangeArrowheads="1"/>
          </p:cNvSpPr>
          <p:nvPr/>
        </p:nvSpPr>
        <p:spPr bwMode="auto">
          <a:xfrm>
            <a:off x="2131807" y="4746807"/>
            <a:ext cx="727075" cy="3762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1</a:t>
            </a:r>
            <a:r>
              <a:rPr lang="en-US" dirty="0"/>
              <a:t>,</a:t>
            </a:r>
            <a:r>
              <a:rPr lang="en-US" i="1" dirty="0"/>
              <a:t>2</a:t>
            </a:r>
            <a:r>
              <a:rPr lang="en-US" dirty="0"/>
              <a:t>) </a:t>
            </a:r>
          </a:p>
        </p:txBody>
      </p:sp>
      <p:sp>
        <p:nvSpPr>
          <p:cNvPr id="80" name="Rectangle 36"/>
          <p:cNvSpPr>
            <a:spLocks noChangeArrowheads="1"/>
          </p:cNvSpPr>
          <p:nvPr/>
        </p:nvSpPr>
        <p:spPr bwMode="auto">
          <a:xfrm>
            <a:off x="3781620" y="2991257"/>
            <a:ext cx="78739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 (1,</a:t>
            </a:r>
            <a:r>
              <a:rPr lang="en-US" i="1" dirty="0"/>
              <a:t>3</a:t>
            </a:r>
            <a:r>
              <a:rPr lang="en-US" dirty="0"/>
              <a:t>) </a:t>
            </a:r>
          </a:p>
        </p:txBody>
      </p:sp>
      <p:sp>
        <p:nvSpPr>
          <p:cNvPr id="81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06584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6" grpId="0"/>
      <p:bldP spid="78" grpId="0" animBg="1"/>
      <p:bldP spid="79" grpId="0" animBg="1"/>
      <p:bldP spid="8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3|5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4|7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)-(0,6)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)-(0,2)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)-(1,5)</a:t>
            </a:r>
            <a:endParaRPr lang="en-US" sz="2400" dirty="0"/>
          </a:p>
        </p:txBody>
      </p:sp>
      <p:graphicFrame>
        <p:nvGraphicFramePr>
          <p:cNvPr id="70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0624161"/>
              </p:ext>
            </p:extLst>
          </p:nvPr>
        </p:nvGraphicFramePr>
        <p:xfrm>
          <a:off x="5219700" y="1200150"/>
          <a:ext cx="1873250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" name="Equation" r:id="rId3" imgW="1079280" imgH="228600" progId="Equation.3">
                  <p:embed/>
                </p:oleObj>
              </mc:Choice>
              <mc:Fallback>
                <p:oleObj name="Equation" r:id="rId3" imgW="1079280" imgH="228600" progId="Equation.3">
                  <p:embed/>
                  <p:pic>
                    <p:nvPicPr>
                      <p:cNvPr id="7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200150"/>
                        <a:ext cx="1873250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1269902"/>
              </p:ext>
            </p:extLst>
          </p:nvPr>
        </p:nvGraphicFramePr>
        <p:xfrm>
          <a:off x="7813610" y="1200150"/>
          <a:ext cx="969963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1" name="Equation" r:id="rId5" imgW="647640" imgH="228600" progId="Equation.3">
                  <p:embed/>
                </p:oleObj>
              </mc:Choice>
              <mc:Fallback>
                <p:oleObj name="Equation" r:id="rId5" imgW="647640" imgH="228600" progId="Equation.3">
                  <p:embed/>
                  <p:pic>
                    <p:nvPicPr>
                      <p:cNvPr id="7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3610" y="1200150"/>
                        <a:ext cx="969963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747291"/>
              </p:ext>
            </p:extLst>
          </p:nvPr>
        </p:nvGraphicFramePr>
        <p:xfrm>
          <a:off x="5219700" y="1811662"/>
          <a:ext cx="1719262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2" name="Equation" r:id="rId7" imgW="1079280" imgH="241200" progId="Equation.3">
                  <p:embed/>
                </p:oleObj>
              </mc:Choice>
              <mc:Fallback>
                <p:oleObj name="Equation" r:id="rId7" imgW="1079280" imgH="241200" progId="Equation.3">
                  <p:embed/>
                  <p:pic>
                    <p:nvPicPr>
                      <p:cNvPr id="7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811662"/>
                        <a:ext cx="1719262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4782907"/>
              </p:ext>
            </p:extLst>
          </p:nvPr>
        </p:nvGraphicFramePr>
        <p:xfrm>
          <a:off x="7758047" y="1775151"/>
          <a:ext cx="1081088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" name="Equation" r:id="rId9" imgW="634680" imgH="241200" progId="Equation.3">
                  <p:embed/>
                </p:oleObj>
              </mc:Choice>
              <mc:Fallback>
                <p:oleObj name="Equation" r:id="rId9" imgW="634680" imgH="241200" progId="Equation.3">
                  <p:embed/>
                  <p:pic>
                    <p:nvPicPr>
                      <p:cNvPr id="73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8047" y="1775151"/>
                        <a:ext cx="1081088" cy="40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2462950"/>
              </p:ext>
            </p:extLst>
          </p:nvPr>
        </p:nvGraphicFramePr>
        <p:xfrm>
          <a:off x="5219700" y="3009286"/>
          <a:ext cx="2060575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4" name="Equation" r:id="rId11" imgW="1168200" imgH="228600" progId="Equation.3">
                  <p:embed/>
                </p:oleObj>
              </mc:Choice>
              <mc:Fallback>
                <p:oleObj name="Equation" r:id="rId11" imgW="1168200" imgH="228600" progId="Equation.3">
                  <p:embed/>
                  <p:pic>
                    <p:nvPicPr>
                      <p:cNvPr id="74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3009286"/>
                        <a:ext cx="2060575" cy="40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Rectangle 26"/>
          <p:cNvSpPr>
            <a:spLocks noChangeArrowheads="1"/>
          </p:cNvSpPr>
          <p:nvPr/>
        </p:nvSpPr>
        <p:spPr bwMode="auto">
          <a:xfrm>
            <a:off x="1555544" y="1945759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1</a:t>
            </a:r>
            <a:r>
              <a:rPr lang="en-US" dirty="0"/>
              <a:t>,</a:t>
            </a:r>
            <a:r>
              <a:rPr lang="en-US" i="1" dirty="0"/>
              <a:t>1</a:t>
            </a:r>
            <a:r>
              <a:rPr lang="en-US" dirty="0"/>
              <a:t>) </a:t>
            </a:r>
          </a:p>
        </p:txBody>
      </p:sp>
      <p:graphicFrame>
        <p:nvGraphicFramePr>
          <p:cNvPr id="39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3640659"/>
              </p:ext>
            </p:extLst>
          </p:nvPr>
        </p:nvGraphicFramePr>
        <p:xfrm>
          <a:off x="5219700" y="2410474"/>
          <a:ext cx="1820863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5" name="Equation" r:id="rId13" imgW="1143000" imgH="241200" progId="Equation.3">
                  <p:embed/>
                </p:oleObj>
              </mc:Choice>
              <mc:Fallback>
                <p:oleObj name="Equation" r:id="rId13" imgW="1143000" imgH="241200" progId="Equation.3">
                  <p:embed/>
                  <p:pic>
                    <p:nvPicPr>
                      <p:cNvPr id="39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2410474"/>
                        <a:ext cx="1820863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21"/>
          <p:cNvSpPr txBox="1">
            <a:spLocks noChangeArrowheads="1"/>
          </p:cNvSpPr>
          <p:nvPr/>
        </p:nvSpPr>
        <p:spPr bwMode="auto">
          <a:xfrm>
            <a:off x="5219700" y="4129335"/>
            <a:ext cx="2178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Non-</a:t>
            </a:r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2" name="Object 11"/>
          <p:cNvGraphicFramePr>
            <a:graphicFrameLocks noChangeAspect="1"/>
          </p:cNvGraphicFramePr>
          <p:nvPr/>
        </p:nvGraphicFramePr>
        <p:xfrm>
          <a:off x="5234114" y="4627901"/>
          <a:ext cx="2994025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6" name="Equation" r:id="rId15" imgW="1307532" imgH="203112" progId="Equation.3">
                  <p:embed/>
                </p:oleObj>
              </mc:Choice>
              <mc:Fallback>
                <p:oleObj name="Equation" r:id="rId15" imgW="1307532" imgH="203112" progId="Equation.3">
                  <p:embed/>
                  <p:pic>
                    <p:nvPicPr>
                      <p:cNvPr id="4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4114" y="4627901"/>
                        <a:ext cx="2994025" cy="458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13"/>
          <p:cNvGraphicFramePr>
            <a:graphicFrameLocks noChangeAspect="1"/>
          </p:cNvGraphicFramePr>
          <p:nvPr/>
        </p:nvGraphicFramePr>
        <p:xfrm>
          <a:off x="5219700" y="5218542"/>
          <a:ext cx="101282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7" name="Equation" r:id="rId17" imgW="393529" imgH="190417" progId="Equation.3">
                  <p:embed/>
                </p:oleObj>
              </mc:Choice>
              <mc:Fallback>
                <p:oleObj name="Equation" r:id="rId17" imgW="393529" imgH="190417" progId="Equation.3">
                  <p:embed/>
                  <p:pic>
                    <p:nvPicPr>
                      <p:cNvPr id="4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5218542"/>
                        <a:ext cx="1012825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16"/>
          <p:cNvGraphicFramePr>
            <a:graphicFrameLocks noChangeAspect="1"/>
          </p:cNvGraphicFramePr>
          <p:nvPr/>
        </p:nvGraphicFramePr>
        <p:xfrm>
          <a:off x="2068370" y="5815643"/>
          <a:ext cx="5900737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8" name="Equation" r:id="rId19" imgW="3213000" imgH="241200" progId="Equation.3">
                  <p:embed/>
                </p:oleObj>
              </mc:Choice>
              <mc:Fallback>
                <p:oleObj name="Equation" r:id="rId19" imgW="3213000" imgH="241200" progId="Equation.3">
                  <p:embed/>
                  <p:pic>
                    <p:nvPicPr>
                      <p:cNvPr id="45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8370" y="5815643"/>
                        <a:ext cx="5900737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" name="Straight Connector 3"/>
          <p:cNvCxnSpPr/>
          <p:nvPr/>
        </p:nvCxnSpPr>
        <p:spPr>
          <a:xfrm flipH="1">
            <a:off x="1076654" y="1866578"/>
            <a:ext cx="1823452" cy="346992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234114" y="3631908"/>
                <a:ext cx="2245999" cy="2815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nl-BE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13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bSup>
                      <m:r>
                        <a:rPr lang="nl-BE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0 −5+4=−1</m:t>
                      </m:r>
                    </m:oMath>
                  </m:oMathPara>
                </a14:m>
                <a:endParaRPr lang="nl-BE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4114" y="3631908"/>
                <a:ext cx="2245999" cy="281552"/>
              </a:xfrm>
              <a:prstGeom prst="rect">
                <a:avLst/>
              </a:prstGeom>
              <a:blipFill>
                <a:blip r:embed="rId21"/>
                <a:stretch>
                  <a:fillRect l="-1087" t="-2174" r="-1902" b="-17391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938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41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3|4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4|6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)-(0,6)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)-(0,2)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)-(1,5)</a:t>
            </a:r>
            <a:endParaRPr lang="en-US" sz="2400" dirty="0"/>
          </a:p>
        </p:txBody>
      </p:sp>
      <p:graphicFrame>
        <p:nvGraphicFramePr>
          <p:cNvPr id="70" name="Object 22"/>
          <p:cNvGraphicFramePr>
            <a:graphicFrameLocks noChangeAspect="1"/>
          </p:cNvGraphicFramePr>
          <p:nvPr/>
        </p:nvGraphicFramePr>
        <p:xfrm>
          <a:off x="5205413" y="1216635"/>
          <a:ext cx="1873250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8" name="Equation" r:id="rId3" imgW="1079280" imgH="228600" progId="Equation.3">
                  <p:embed/>
                </p:oleObj>
              </mc:Choice>
              <mc:Fallback>
                <p:oleObj name="Equation" r:id="rId3" imgW="1079280" imgH="228600" progId="Equation.3">
                  <p:embed/>
                  <p:pic>
                    <p:nvPicPr>
                      <p:cNvPr id="7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1216635"/>
                        <a:ext cx="1873250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24"/>
          <p:cNvGraphicFramePr>
            <a:graphicFrameLocks noChangeAspect="1"/>
          </p:cNvGraphicFramePr>
          <p:nvPr/>
        </p:nvGraphicFramePr>
        <p:xfrm>
          <a:off x="5205413" y="4278125"/>
          <a:ext cx="1027112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9" name="Equation" r:id="rId5" imgW="685800" imgH="228600" progId="Equation.3">
                  <p:embed/>
                </p:oleObj>
              </mc:Choice>
              <mc:Fallback>
                <p:oleObj name="Equation" r:id="rId5" imgW="685800" imgH="228600" progId="Equation.3">
                  <p:embed/>
                  <p:pic>
                    <p:nvPicPr>
                      <p:cNvPr id="7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4278125"/>
                        <a:ext cx="1027112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27"/>
          <p:cNvGraphicFramePr>
            <a:graphicFrameLocks noChangeAspect="1"/>
          </p:cNvGraphicFramePr>
          <p:nvPr/>
        </p:nvGraphicFramePr>
        <p:xfrm>
          <a:off x="5205413" y="2416467"/>
          <a:ext cx="1679575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0" name="Equation" r:id="rId7" imgW="1054080" imgH="241200" progId="Equation.3">
                  <p:embed/>
                </p:oleObj>
              </mc:Choice>
              <mc:Fallback>
                <p:oleObj name="Equation" r:id="rId7" imgW="1054080" imgH="241200" progId="Equation.3">
                  <p:embed/>
                  <p:pic>
                    <p:nvPicPr>
                      <p:cNvPr id="7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2416467"/>
                        <a:ext cx="1679575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32"/>
          <p:cNvGraphicFramePr>
            <a:graphicFrameLocks noChangeAspect="1"/>
          </p:cNvGraphicFramePr>
          <p:nvPr/>
        </p:nvGraphicFramePr>
        <p:xfrm>
          <a:off x="5205413" y="3641697"/>
          <a:ext cx="1925638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1" name="Equation" r:id="rId9" imgW="1091880" imgH="228600" progId="Equation.3">
                  <p:embed/>
                </p:oleObj>
              </mc:Choice>
              <mc:Fallback>
                <p:oleObj name="Equation" r:id="rId9" imgW="1091880" imgH="228600" progId="Equation.3">
                  <p:embed/>
                  <p:pic>
                    <p:nvPicPr>
                      <p:cNvPr id="74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3641697"/>
                        <a:ext cx="1925638" cy="403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" name="Rectangle 26"/>
          <p:cNvSpPr>
            <a:spLocks noChangeArrowheads="1"/>
          </p:cNvSpPr>
          <p:nvPr/>
        </p:nvSpPr>
        <p:spPr bwMode="auto">
          <a:xfrm>
            <a:off x="1555544" y="1945759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1</a:t>
            </a:r>
            <a:r>
              <a:rPr lang="en-US" dirty="0"/>
              <a:t>,</a:t>
            </a:r>
            <a:r>
              <a:rPr lang="en-US" i="1" dirty="0"/>
              <a:t>1</a:t>
            </a:r>
            <a:r>
              <a:rPr lang="en-US" dirty="0"/>
              <a:t>) </a:t>
            </a:r>
          </a:p>
        </p:txBody>
      </p:sp>
      <p:graphicFrame>
        <p:nvGraphicFramePr>
          <p:cNvPr id="39" name="Object 27"/>
          <p:cNvGraphicFramePr>
            <a:graphicFrameLocks noChangeAspect="1"/>
          </p:cNvGraphicFramePr>
          <p:nvPr/>
        </p:nvGraphicFramePr>
        <p:xfrm>
          <a:off x="5205413" y="3029082"/>
          <a:ext cx="1801813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2" name="Equation" r:id="rId11" imgW="1130040" imgH="241200" progId="Equation.3">
                  <p:embed/>
                </p:oleObj>
              </mc:Choice>
              <mc:Fallback>
                <p:oleObj name="Equation" r:id="rId11" imgW="1130040" imgH="241200" progId="Equation.3">
                  <p:embed/>
                  <p:pic>
                    <p:nvPicPr>
                      <p:cNvPr id="39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3029082"/>
                        <a:ext cx="1801813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24"/>
          <p:cNvGraphicFramePr>
            <a:graphicFrameLocks noChangeAspect="1"/>
          </p:cNvGraphicFramePr>
          <p:nvPr/>
        </p:nvGraphicFramePr>
        <p:xfrm>
          <a:off x="5205413" y="1841951"/>
          <a:ext cx="969963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3" name="Equation" r:id="rId13" imgW="647640" imgH="228600" progId="Equation.3">
                  <p:embed/>
                </p:oleObj>
              </mc:Choice>
              <mc:Fallback>
                <p:oleObj name="Equation" r:id="rId13" imgW="647640" imgH="228600" progId="Equation.3">
                  <p:embed/>
                  <p:pic>
                    <p:nvPicPr>
                      <p:cNvPr id="5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5413" y="1841951"/>
                        <a:ext cx="969963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3781620" y="2976267"/>
            <a:ext cx="78739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 (1,</a:t>
            </a:r>
            <a:r>
              <a:rPr lang="en-US" i="1" dirty="0"/>
              <a:t>2</a:t>
            </a:r>
            <a:r>
              <a:rPr lang="en-US" dirty="0"/>
              <a:t>) </a:t>
            </a:r>
          </a:p>
        </p:txBody>
      </p:sp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5205413" y="4852641"/>
            <a:ext cx="168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nl-BE" b="1" dirty="0">
              <a:solidFill>
                <a:srgbClr val="FF0000"/>
              </a:solidFill>
            </a:endParaRPr>
          </a:p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q</a:t>
            </a:r>
            <a:r>
              <a:rPr lang="nl-BE" b="1" baseline="-25000" dirty="0">
                <a:solidFill>
                  <a:srgbClr val="FF0000"/>
                </a:solidFill>
              </a:rPr>
              <a:t>4</a:t>
            </a:r>
            <a:r>
              <a:rPr lang="nl-BE" b="1" dirty="0">
                <a:solidFill>
                  <a:srgbClr val="FF0000"/>
                </a:solidFill>
              </a:rPr>
              <a:t> = 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4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94718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51" grpId="0" animBg="1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3|4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4|6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)-(2,0)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)-(0,6)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)-(1,5)</a:t>
            </a:r>
            <a:endParaRPr lang="en-US" sz="2400" dirty="0"/>
          </a:p>
        </p:txBody>
      </p:sp>
      <p:graphicFrame>
        <p:nvGraphicFramePr>
          <p:cNvPr id="70" name="Object 22"/>
          <p:cNvGraphicFramePr>
            <a:graphicFrameLocks noChangeAspect="1"/>
          </p:cNvGraphicFramePr>
          <p:nvPr/>
        </p:nvGraphicFramePr>
        <p:xfrm>
          <a:off x="5160963" y="1216635"/>
          <a:ext cx="1873250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4" name="Equation" r:id="rId3" imgW="1079280" imgH="228600" progId="Equation.3">
                  <p:embed/>
                </p:oleObj>
              </mc:Choice>
              <mc:Fallback>
                <p:oleObj name="Equation" r:id="rId3" imgW="1079280" imgH="228600" progId="Equation.3">
                  <p:embed/>
                  <p:pic>
                    <p:nvPicPr>
                      <p:cNvPr id="7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1216635"/>
                        <a:ext cx="1873250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24"/>
          <p:cNvGraphicFramePr>
            <a:graphicFrameLocks noChangeAspect="1"/>
          </p:cNvGraphicFramePr>
          <p:nvPr/>
        </p:nvGraphicFramePr>
        <p:xfrm>
          <a:off x="5160963" y="4855569"/>
          <a:ext cx="989012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5" name="Equation" r:id="rId5" imgW="660240" imgH="241200" progId="Equation.3">
                  <p:embed/>
                </p:oleObj>
              </mc:Choice>
              <mc:Fallback>
                <p:oleObj name="Equation" r:id="rId5" imgW="660240" imgH="241200" progId="Equation.3">
                  <p:embed/>
                  <p:pic>
                    <p:nvPicPr>
                      <p:cNvPr id="7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4855569"/>
                        <a:ext cx="989012" cy="36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27"/>
          <p:cNvGraphicFramePr>
            <a:graphicFrameLocks noChangeAspect="1"/>
          </p:cNvGraphicFramePr>
          <p:nvPr/>
        </p:nvGraphicFramePr>
        <p:xfrm>
          <a:off x="5160963" y="3039277"/>
          <a:ext cx="1720850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6" name="Equation" r:id="rId7" imgW="1079280" imgH="241200" progId="Equation.3">
                  <p:embed/>
                </p:oleObj>
              </mc:Choice>
              <mc:Fallback>
                <p:oleObj name="Equation" r:id="rId7" imgW="1079280" imgH="241200" progId="Equation.3">
                  <p:embed/>
                  <p:pic>
                    <p:nvPicPr>
                      <p:cNvPr id="7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3039277"/>
                        <a:ext cx="1720850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27"/>
          <p:cNvGraphicFramePr>
            <a:graphicFrameLocks noChangeAspect="1"/>
          </p:cNvGraphicFramePr>
          <p:nvPr/>
        </p:nvGraphicFramePr>
        <p:xfrm>
          <a:off x="5160963" y="4243789"/>
          <a:ext cx="1741488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7" name="Equation" r:id="rId9" imgW="1091880" imgH="241200" progId="Equation.3">
                  <p:embed/>
                </p:oleObj>
              </mc:Choice>
              <mc:Fallback>
                <p:oleObj name="Equation" r:id="rId9" imgW="1091880" imgH="241200" progId="Equation.3">
                  <p:embed/>
                  <p:pic>
                    <p:nvPicPr>
                      <p:cNvPr id="39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4243789"/>
                        <a:ext cx="1741488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24"/>
          <p:cNvGraphicFramePr>
            <a:graphicFrameLocks noChangeAspect="1"/>
          </p:cNvGraphicFramePr>
          <p:nvPr/>
        </p:nvGraphicFramePr>
        <p:xfrm>
          <a:off x="5160963" y="1841116"/>
          <a:ext cx="1027112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8" name="Equation" r:id="rId11" imgW="685800" imgH="228600" progId="Equation.3">
                  <p:embed/>
                </p:oleObj>
              </mc:Choice>
              <mc:Fallback>
                <p:oleObj name="Equation" r:id="rId11" imgW="685800" imgH="228600" progId="Equation.3">
                  <p:embed/>
                  <p:pic>
                    <p:nvPicPr>
                      <p:cNvPr id="5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1841116"/>
                        <a:ext cx="1027112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 Box 37"/>
          <p:cNvSpPr txBox="1">
            <a:spLocks noChangeArrowheads="1"/>
          </p:cNvSpPr>
          <p:nvPr/>
        </p:nvSpPr>
        <p:spPr bwMode="auto">
          <a:xfrm>
            <a:off x="5160963" y="5448300"/>
            <a:ext cx="168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nl-BE" b="1" dirty="0">
              <a:solidFill>
                <a:srgbClr val="FF0000"/>
              </a:solidFill>
            </a:endParaRPr>
          </a:p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q</a:t>
            </a:r>
            <a:r>
              <a:rPr lang="nl-BE" b="1" baseline="-25000" dirty="0">
                <a:solidFill>
                  <a:srgbClr val="FF0000"/>
                </a:solidFill>
              </a:rPr>
              <a:t>4</a:t>
            </a:r>
            <a:r>
              <a:rPr lang="nl-BE" b="1" dirty="0">
                <a:solidFill>
                  <a:srgbClr val="FF0000"/>
                </a:solidFill>
              </a:rPr>
              <a:t> = 5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1" name="Object 24"/>
          <p:cNvGraphicFramePr>
            <a:graphicFrameLocks noChangeAspect="1"/>
          </p:cNvGraphicFramePr>
          <p:nvPr/>
        </p:nvGraphicFramePr>
        <p:xfrm>
          <a:off x="5160963" y="3651058"/>
          <a:ext cx="1008062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9" name="Equation" r:id="rId13" imgW="672840" imgH="241200" progId="Equation.3">
                  <p:embed/>
                </p:oleObj>
              </mc:Choice>
              <mc:Fallback>
                <p:oleObj name="Equation" r:id="rId13" imgW="672840" imgH="241200" progId="Equation.3">
                  <p:embed/>
                  <p:pic>
                    <p:nvPicPr>
                      <p:cNvPr id="4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3651058"/>
                        <a:ext cx="1008062" cy="36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31"/>
          <p:cNvSpPr>
            <a:spLocks noChangeArrowheads="1"/>
          </p:cNvSpPr>
          <p:nvPr/>
        </p:nvSpPr>
        <p:spPr bwMode="auto">
          <a:xfrm>
            <a:off x="2131807" y="4750260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6,1</a:t>
            </a:r>
            <a:r>
              <a:rPr lang="en-US" dirty="0"/>
              <a:t>) </a:t>
            </a: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3781620" y="2991257"/>
            <a:ext cx="78739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 (5,</a:t>
            </a:r>
            <a:r>
              <a:rPr lang="en-US" i="1" dirty="0"/>
              <a:t>3</a:t>
            </a:r>
            <a:r>
              <a:rPr lang="en-US" dirty="0"/>
              <a:t>) </a:t>
            </a:r>
          </a:p>
        </p:txBody>
      </p:sp>
      <p:graphicFrame>
        <p:nvGraphicFramePr>
          <p:cNvPr id="45" name="Object 22"/>
          <p:cNvGraphicFramePr>
            <a:graphicFrameLocks noChangeAspect="1"/>
          </p:cNvGraphicFramePr>
          <p:nvPr/>
        </p:nvGraphicFramePr>
        <p:xfrm>
          <a:off x="5160963" y="2414797"/>
          <a:ext cx="1962150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60" name="Equation" r:id="rId15" imgW="1130040" imgH="228600" progId="Equation.3">
                  <p:embed/>
                </p:oleObj>
              </mc:Choice>
              <mc:Fallback>
                <p:oleObj name="Equation" r:id="rId15" imgW="1130040" imgH="228600" progId="Equation.3">
                  <p:embed/>
                  <p:pic>
                    <p:nvPicPr>
                      <p:cNvPr id="45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0963" y="2414797"/>
                        <a:ext cx="1962150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732558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42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3|4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4|6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)-(2,0)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)-(5,1)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)-(6,0)</a:t>
            </a:r>
            <a:endParaRPr lang="en-US" sz="2400" dirty="0"/>
          </a:p>
        </p:txBody>
      </p:sp>
      <p:graphicFrame>
        <p:nvGraphicFramePr>
          <p:cNvPr id="70" name="Object 22"/>
          <p:cNvGraphicFramePr>
            <a:graphicFrameLocks noChangeAspect="1"/>
          </p:cNvGraphicFramePr>
          <p:nvPr/>
        </p:nvGraphicFramePr>
        <p:xfrm>
          <a:off x="5265345" y="1216635"/>
          <a:ext cx="1873250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2" name="Equation" r:id="rId3" imgW="1079280" imgH="228600" progId="Equation.3">
                  <p:embed/>
                </p:oleObj>
              </mc:Choice>
              <mc:Fallback>
                <p:oleObj name="Equation" r:id="rId3" imgW="1079280" imgH="228600" progId="Equation.3">
                  <p:embed/>
                  <p:pic>
                    <p:nvPicPr>
                      <p:cNvPr id="7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1216635"/>
                        <a:ext cx="1873250" cy="39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24"/>
          <p:cNvGraphicFramePr>
            <a:graphicFrameLocks noChangeAspect="1"/>
          </p:cNvGraphicFramePr>
          <p:nvPr/>
        </p:nvGraphicFramePr>
        <p:xfrm>
          <a:off x="5265345" y="4191728"/>
          <a:ext cx="1027112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" name="Equation" r:id="rId5" imgW="685800" imgH="241200" progId="Equation.3">
                  <p:embed/>
                </p:oleObj>
              </mc:Choice>
              <mc:Fallback>
                <p:oleObj name="Equation" r:id="rId5" imgW="685800" imgH="241200" progId="Equation.3">
                  <p:embed/>
                  <p:pic>
                    <p:nvPicPr>
                      <p:cNvPr id="7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4191728"/>
                        <a:ext cx="1027112" cy="360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" name="Object 27"/>
          <p:cNvGraphicFramePr>
            <a:graphicFrameLocks noChangeAspect="1"/>
          </p:cNvGraphicFramePr>
          <p:nvPr/>
        </p:nvGraphicFramePr>
        <p:xfrm>
          <a:off x="5265345" y="2707357"/>
          <a:ext cx="1720850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4" name="Equation" r:id="rId7" imgW="1079280" imgH="241200" progId="Equation.3">
                  <p:embed/>
                </p:oleObj>
              </mc:Choice>
              <mc:Fallback>
                <p:oleObj name="Equation" r:id="rId7" imgW="1079280" imgH="241200" progId="Equation.3">
                  <p:embed/>
                  <p:pic>
                    <p:nvPicPr>
                      <p:cNvPr id="72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2707357"/>
                        <a:ext cx="1720850" cy="37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27"/>
          <p:cNvGraphicFramePr>
            <a:graphicFrameLocks noChangeAspect="1"/>
          </p:cNvGraphicFramePr>
          <p:nvPr/>
        </p:nvGraphicFramePr>
        <p:xfrm>
          <a:off x="5265345" y="3690588"/>
          <a:ext cx="1741488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5" name="Equation" r:id="rId9" imgW="1091880" imgH="241200" progId="Equation.3">
                  <p:embed/>
                </p:oleObj>
              </mc:Choice>
              <mc:Fallback>
                <p:oleObj name="Equation" r:id="rId9" imgW="1091880" imgH="241200" progId="Equation.3">
                  <p:embed/>
                  <p:pic>
                    <p:nvPicPr>
                      <p:cNvPr id="39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3690588"/>
                        <a:ext cx="1741488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24"/>
          <p:cNvGraphicFramePr>
            <a:graphicFrameLocks noChangeAspect="1"/>
          </p:cNvGraphicFramePr>
          <p:nvPr/>
        </p:nvGraphicFramePr>
        <p:xfrm>
          <a:off x="5265345" y="1730476"/>
          <a:ext cx="1027112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6" name="Equation" r:id="rId11" imgW="685800" imgH="228600" progId="Equation.3">
                  <p:embed/>
                </p:oleObj>
              </mc:Choice>
              <mc:Fallback>
                <p:oleObj name="Equation" r:id="rId11" imgW="685800" imgH="228600" progId="Equation.3">
                  <p:embed/>
                  <p:pic>
                    <p:nvPicPr>
                      <p:cNvPr id="5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1730476"/>
                        <a:ext cx="1027112" cy="341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24"/>
          <p:cNvGraphicFramePr>
            <a:graphicFrameLocks noChangeAspect="1"/>
          </p:cNvGraphicFramePr>
          <p:nvPr/>
        </p:nvGraphicFramePr>
        <p:xfrm>
          <a:off x="5265345" y="3208498"/>
          <a:ext cx="989012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7" name="Equation" r:id="rId13" imgW="660240" imgH="241200" progId="Equation.3">
                  <p:embed/>
                </p:oleObj>
              </mc:Choice>
              <mc:Fallback>
                <p:oleObj name="Equation" r:id="rId13" imgW="660240" imgH="241200" progId="Equation.3">
                  <p:embed/>
                  <p:pic>
                    <p:nvPicPr>
                      <p:cNvPr id="41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3208498"/>
                        <a:ext cx="989012" cy="360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31"/>
          <p:cNvSpPr>
            <a:spLocks noChangeArrowheads="1"/>
          </p:cNvSpPr>
          <p:nvPr/>
        </p:nvSpPr>
        <p:spPr bwMode="auto">
          <a:xfrm>
            <a:off x="2131807" y="4750260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1,1</a:t>
            </a:r>
            <a:r>
              <a:rPr lang="en-US" dirty="0"/>
              <a:t>) </a:t>
            </a:r>
          </a:p>
        </p:txBody>
      </p:sp>
      <p:graphicFrame>
        <p:nvGraphicFramePr>
          <p:cNvPr id="45" name="Object 22"/>
          <p:cNvGraphicFramePr>
            <a:graphicFrameLocks noChangeAspect="1"/>
          </p:cNvGraphicFramePr>
          <p:nvPr/>
        </p:nvGraphicFramePr>
        <p:xfrm>
          <a:off x="5265345" y="2193517"/>
          <a:ext cx="1962150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8" name="Equation" r:id="rId15" imgW="1130040" imgH="228600" progId="Equation.3">
                  <p:embed/>
                </p:oleObj>
              </mc:Choice>
              <mc:Fallback>
                <p:oleObj name="Equation" r:id="rId15" imgW="1130040" imgH="228600" progId="Equation.3">
                  <p:embed/>
                  <p:pic>
                    <p:nvPicPr>
                      <p:cNvPr id="45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2193517"/>
                        <a:ext cx="1962150" cy="392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27"/>
          <p:cNvGraphicFramePr>
            <a:graphicFrameLocks noChangeAspect="1"/>
          </p:cNvGraphicFramePr>
          <p:nvPr/>
        </p:nvGraphicFramePr>
        <p:xfrm>
          <a:off x="5265345" y="4673818"/>
          <a:ext cx="1801813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9" name="Equation" r:id="rId17" imgW="1130040" imgH="241200" progId="Equation.3">
                  <p:embed/>
                </p:oleObj>
              </mc:Choice>
              <mc:Fallback>
                <p:oleObj name="Equation" r:id="rId17" imgW="1130040" imgH="241200" progId="Equation.3">
                  <p:embed/>
                  <p:pic>
                    <p:nvPicPr>
                      <p:cNvPr id="51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5345" y="4673818"/>
                        <a:ext cx="1801813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 Box 21"/>
          <p:cNvSpPr txBox="1">
            <a:spLocks noChangeArrowheads="1"/>
          </p:cNvSpPr>
          <p:nvPr/>
        </p:nvSpPr>
        <p:spPr bwMode="auto">
          <a:xfrm>
            <a:off x="5265345" y="6021331"/>
            <a:ext cx="2178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nl-BE" b="1" dirty="0">
                <a:solidFill>
                  <a:srgbClr val="FF0000"/>
                </a:solidFill>
              </a:rPr>
              <a:t>Non-</a:t>
            </a:r>
            <a:r>
              <a:rPr lang="nl-BE" b="1" dirty="0" err="1">
                <a:solidFill>
                  <a:srgbClr val="FF0000"/>
                </a:solidFill>
              </a:rPr>
              <a:t>breakthrough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H="1" flipV="1">
            <a:off x="541242" y="2296909"/>
            <a:ext cx="3416800" cy="2956816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  <p:graphicFrame>
        <p:nvGraphicFramePr>
          <p:cNvPr id="44" name="Object 27"/>
          <p:cNvGraphicFramePr>
            <a:graphicFrameLocks noChangeAspect="1"/>
          </p:cNvGraphicFramePr>
          <p:nvPr/>
        </p:nvGraphicFramePr>
        <p:xfrm>
          <a:off x="5326063" y="5174958"/>
          <a:ext cx="1681162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0" name="Vergelijking" r:id="rId19" imgW="1054080" imgH="241200" progId="Equation.3">
                  <p:embed/>
                </p:oleObj>
              </mc:Choice>
              <mc:Fallback>
                <p:oleObj name="Vergelijking" r:id="rId19" imgW="1054080" imgH="241200" progId="Equation.3">
                  <p:embed/>
                  <p:pic>
                    <p:nvPicPr>
                      <p:cNvPr id="44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6063" y="5174958"/>
                        <a:ext cx="1681162" cy="379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303477" y="5678897"/>
                <a:ext cx="2251322" cy="2821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nl-BE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23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nl-BE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2 −4+1=−1</m:t>
                      </m:r>
                    </m:oMath>
                  </m:oMathPara>
                </a14:m>
                <a:endParaRPr lang="nl-BE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477" y="5678897"/>
                <a:ext cx="2251322" cy="282129"/>
              </a:xfrm>
              <a:prstGeom prst="rect">
                <a:avLst/>
              </a:prstGeom>
              <a:blipFill>
                <a:blip r:embed="rId21"/>
                <a:stretch>
                  <a:fillRect l="-1084" t="-2174" r="-1897" b="-17391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188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4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2|2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3|4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4|6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)-(2,0)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)-(5,1)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)-(6,0)</a:t>
            </a:r>
            <a:endParaRPr lang="en-US" sz="2400" dirty="0"/>
          </a:p>
        </p:txBody>
      </p:sp>
      <p:sp>
        <p:nvSpPr>
          <p:cNvPr id="42" name="Rectangle 31"/>
          <p:cNvSpPr>
            <a:spLocks noChangeArrowheads="1"/>
          </p:cNvSpPr>
          <p:nvPr/>
        </p:nvSpPr>
        <p:spPr bwMode="auto">
          <a:xfrm>
            <a:off x="2131807" y="4750260"/>
            <a:ext cx="723275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</a:t>
            </a:r>
            <a:r>
              <a:rPr lang="en-US" i="1" dirty="0"/>
              <a:t>1,1</a:t>
            </a:r>
            <a:r>
              <a:rPr lang="en-US" dirty="0"/>
              <a:t>) </a:t>
            </a:r>
          </a:p>
        </p:txBody>
      </p:sp>
      <p:graphicFrame>
        <p:nvGraphicFramePr>
          <p:cNvPr id="55" name="Object 11"/>
          <p:cNvGraphicFramePr>
            <a:graphicFrameLocks noChangeAspect="1"/>
          </p:cNvGraphicFramePr>
          <p:nvPr/>
        </p:nvGraphicFramePr>
        <p:xfrm>
          <a:off x="5037130" y="1759434"/>
          <a:ext cx="2471738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8" name="Equation" r:id="rId3" imgW="1079280" imgH="215640" progId="Equation.3">
                  <p:embed/>
                </p:oleObj>
              </mc:Choice>
              <mc:Fallback>
                <p:oleObj name="Equation" r:id="rId3" imgW="1079280" imgH="215640" progId="Equation.3">
                  <p:embed/>
                  <p:pic>
                    <p:nvPicPr>
                      <p:cNvPr id="55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7130" y="1759434"/>
                        <a:ext cx="2471738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13"/>
          <p:cNvGraphicFramePr>
            <a:graphicFrameLocks noChangeAspect="1"/>
          </p:cNvGraphicFramePr>
          <p:nvPr/>
        </p:nvGraphicFramePr>
        <p:xfrm>
          <a:off x="5037130" y="2498273"/>
          <a:ext cx="1992312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9" name="Equation" r:id="rId5" imgW="774360" imgH="215640" progId="Equation.3">
                  <p:embed/>
                </p:oleObj>
              </mc:Choice>
              <mc:Fallback>
                <p:oleObj name="Equation" r:id="rId5" imgW="774360" imgH="215640" progId="Equation.3">
                  <p:embed/>
                  <p:pic>
                    <p:nvPicPr>
                      <p:cNvPr id="66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7130" y="2498273"/>
                        <a:ext cx="1992312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8" name="Straight Connector 67"/>
          <p:cNvCxnSpPr/>
          <p:nvPr/>
        </p:nvCxnSpPr>
        <p:spPr>
          <a:xfrm flipH="1" flipV="1">
            <a:off x="541242" y="2296909"/>
            <a:ext cx="3416800" cy="2956816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  <p:graphicFrame>
        <p:nvGraphicFramePr>
          <p:cNvPr id="73" name="Object 16"/>
          <p:cNvGraphicFramePr>
            <a:graphicFrameLocks noChangeAspect="1"/>
          </p:cNvGraphicFramePr>
          <p:nvPr/>
        </p:nvGraphicFramePr>
        <p:xfrm>
          <a:off x="5037130" y="3295849"/>
          <a:ext cx="3941978" cy="4694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0" name="Equation" r:id="rId7" imgW="2031840" imgH="241200" progId="Equation.3">
                  <p:embed/>
                </p:oleObj>
              </mc:Choice>
              <mc:Fallback>
                <p:oleObj name="Equation" r:id="rId7" imgW="2031840" imgH="241200" progId="Equation.3">
                  <p:embed/>
                  <p:pic>
                    <p:nvPicPr>
                      <p:cNvPr id="73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7130" y="3295849"/>
                        <a:ext cx="3941978" cy="4694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16"/>
          <p:cNvGraphicFramePr>
            <a:graphicFrameLocks noChangeAspect="1"/>
          </p:cNvGraphicFramePr>
          <p:nvPr/>
        </p:nvGraphicFramePr>
        <p:xfrm>
          <a:off x="5122863" y="4016375"/>
          <a:ext cx="307975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1" name="Vergelijking" r:id="rId9" imgW="1587240" imgH="241200" progId="Equation.3">
                  <p:embed/>
                </p:oleObj>
              </mc:Choice>
              <mc:Fallback>
                <p:oleObj name="Vergelijking" r:id="rId9" imgW="1587240" imgH="241200" progId="Equation.3">
                  <p:embed/>
                  <p:pic>
                    <p:nvPicPr>
                      <p:cNvPr id="74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2863" y="4016375"/>
                        <a:ext cx="307975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16"/>
          <p:cNvGraphicFramePr>
            <a:graphicFrameLocks noChangeAspect="1"/>
          </p:cNvGraphicFramePr>
          <p:nvPr/>
        </p:nvGraphicFramePr>
        <p:xfrm>
          <a:off x="5037130" y="4737767"/>
          <a:ext cx="3621723" cy="4946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2" name="Equation" r:id="rId11" imgW="1866600" imgH="253800" progId="Equation.3">
                  <p:embed/>
                </p:oleObj>
              </mc:Choice>
              <mc:Fallback>
                <p:oleObj name="Equation" r:id="rId11" imgW="1866600" imgH="253800" progId="Equation.3">
                  <p:embed/>
                  <p:pic>
                    <p:nvPicPr>
                      <p:cNvPr id="75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7130" y="4737767"/>
                        <a:ext cx="3621723" cy="49463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281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4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45515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45515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1|0</a:t>
            </a:r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651577" y="2408747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1651577" y="2488179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2|1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191577" y="4259564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191577" y="4338996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3|4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878961" y="3334870"/>
            <a:ext cx="540000" cy="54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878961" y="3414302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4|5</a:t>
            </a:r>
            <a:endParaRPr lang="en-US" dirty="0"/>
          </a:p>
        </p:txBody>
      </p:sp>
      <p:cxnSp>
        <p:nvCxnSpPr>
          <p:cNvPr id="40" name="Straight Arrow Connector 39"/>
          <p:cNvCxnSpPr>
            <a:stCxn id="31" idx="7"/>
            <a:endCxn id="34" idx="1"/>
          </p:cNvCxnSpPr>
          <p:nvPr/>
        </p:nvCxnSpPr>
        <p:spPr>
          <a:xfrm flipV="1">
            <a:off x="506434" y="2672845"/>
            <a:ext cx="1145143" cy="7411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1" idx="5"/>
            <a:endCxn id="35" idx="2"/>
          </p:cNvCxnSpPr>
          <p:nvPr/>
        </p:nvCxnSpPr>
        <p:spPr>
          <a:xfrm>
            <a:off x="506434" y="3795789"/>
            <a:ext cx="1685143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3" idx="6"/>
          </p:cNvCxnSpPr>
          <p:nvPr/>
        </p:nvCxnSpPr>
        <p:spPr>
          <a:xfrm>
            <a:off x="2191577" y="2678747"/>
            <a:ext cx="1837438" cy="7352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35" idx="6"/>
            <a:endCxn id="37" idx="3"/>
          </p:cNvCxnSpPr>
          <p:nvPr/>
        </p:nvCxnSpPr>
        <p:spPr>
          <a:xfrm flipV="1">
            <a:off x="2731577" y="3795789"/>
            <a:ext cx="1226465" cy="7337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33" idx="4"/>
            <a:endCxn id="35" idx="0"/>
          </p:cNvCxnSpPr>
          <p:nvPr/>
        </p:nvCxnSpPr>
        <p:spPr>
          <a:xfrm>
            <a:off x="1921577" y="2948747"/>
            <a:ext cx="540000" cy="13108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27634" y="248817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134106" y="262611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)-(2,0)</a:t>
            </a:r>
            <a:endParaRPr lang="en-US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581720" y="4034857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488192" y="4172791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)-(5,1)</a:t>
            </a:r>
            <a:endParaRPr lang="en-US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2161898" y="3051438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3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2068370" y="3189372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)-(1,0)</a:t>
            </a:r>
            <a:endParaRPr lang="en-US" sz="2400" dirty="0"/>
          </a:p>
        </p:txBody>
      </p:sp>
      <p:sp>
        <p:nvSpPr>
          <p:cNvPr id="62" name="TextBox 61"/>
          <p:cNvSpPr txBox="1"/>
          <p:nvPr/>
        </p:nvSpPr>
        <p:spPr>
          <a:xfrm>
            <a:off x="2900106" y="2288951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4</a:t>
            </a:r>
          </a:p>
          <a:p>
            <a:r>
              <a:rPr lang="nl-BE" sz="2400" dirty="0"/>
              <a:t>2</a:t>
            </a:r>
            <a:endParaRPr lang="en-US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2806578" y="2426885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)-(1,1)</a:t>
            </a:r>
            <a:endParaRPr lang="en-US" sz="2400" dirty="0"/>
          </a:p>
        </p:txBody>
      </p:sp>
      <p:sp>
        <p:nvSpPr>
          <p:cNvPr id="64" name="TextBox 63"/>
          <p:cNvSpPr txBox="1"/>
          <p:nvPr/>
        </p:nvSpPr>
        <p:spPr>
          <a:xfrm>
            <a:off x="3284804" y="408054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2</a:t>
            </a:r>
          </a:p>
          <a:p>
            <a:r>
              <a:rPr lang="nl-BE" sz="2400" dirty="0"/>
              <a:t>1</a:t>
            </a:r>
            <a:endParaRPr lang="en-US" sz="2400" dirty="0"/>
          </a:p>
        </p:txBody>
      </p:sp>
      <p:sp>
        <p:nvSpPr>
          <p:cNvPr id="65" name="TextBox 64"/>
          <p:cNvSpPr txBox="1"/>
          <p:nvPr/>
        </p:nvSpPr>
        <p:spPr>
          <a:xfrm>
            <a:off x="3191276" y="4218483"/>
            <a:ext cx="1176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(  )-(6,0)</a:t>
            </a:r>
            <a:endParaRPr lang="en-US" sz="2400" dirty="0"/>
          </a:p>
        </p:txBody>
      </p:sp>
      <p:sp>
        <p:nvSpPr>
          <p:cNvPr id="69" name="Rectangle 31"/>
          <p:cNvSpPr>
            <a:spLocks noChangeArrowheads="1"/>
          </p:cNvSpPr>
          <p:nvPr/>
        </p:nvSpPr>
        <p:spPr bwMode="auto">
          <a:xfrm>
            <a:off x="4494" y="3839165"/>
            <a:ext cx="760144" cy="36933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/>
              <a:t>(∞,</a:t>
            </a:r>
            <a:r>
              <a:rPr lang="en-US" i="1" dirty="0"/>
              <a:t>0</a:t>
            </a:r>
            <a:r>
              <a:rPr lang="en-US" dirty="0"/>
              <a:t>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17169" y="2031546"/>
            <a:ext cx="453925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dirty="0"/>
              <a:t>A project </a:t>
            </a:r>
            <a:r>
              <a:rPr lang="nl-BE" sz="2400" dirty="0" err="1"/>
              <a:t>length</a:t>
            </a:r>
            <a:r>
              <a:rPr lang="nl-BE" sz="2400" dirty="0"/>
              <a:t> of 5 is </a:t>
            </a:r>
            <a:r>
              <a:rPr lang="nl-BE" sz="2400" dirty="0" err="1"/>
              <a:t>obtained</a:t>
            </a:r>
            <a:endParaRPr lang="nl-BE" sz="2400" dirty="0"/>
          </a:p>
          <a:p>
            <a:r>
              <a:rPr lang="nl-BE" sz="2400" dirty="0" err="1"/>
              <a:t>after</a:t>
            </a:r>
            <a:r>
              <a:rPr lang="nl-BE" sz="2400" dirty="0"/>
              <a:t> </a:t>
            </a:r>
            <a:r>
              <a:rPr lang="nl-BE" sz="2400" dirty="0" err="1"/>
              <a:t>crashing</a:t>
            </a:r>
            <a:r>
              <a:rPr lang="nl-BE" sz="2400" dirty="0"/>
              <a:t> </a:t>
            </a:r>
            <a:r>
              <a:rPr lang="nl-BE" sz="2400" dirty="0" err="1"/>
              <a:t>activities</a:t>
            </a:r>
            <a:r>
              <a:rPr lang="nl-BE" sz="2400" dirty="0"/>
              <a:t> (1,2) </a:t>
            </a:r>
            <a:r>
              <a:rPr lang="nl-BE" sz="2400" dirty="0" err="1"/>
              <a:t>and</a:t>
            </a:r>
            <a:endParaRPr lang="nl-BE" sz="2400" dirty="0"/>
          </a:p>
          <a:p>
            <a:r>
              <a:rPr lang="nl-BE" sz="2400" dirty="0"/>
              <a:t>(3,4). </a:t>
            </a:r>
          </a:p>
          <a:p>
            <a:r>
              <a:rPr lang="nl-BE" sz="2400" dirty="0" err="1"/>
              <a:t>Remark</a:t>
            </a:r>
            <a:r>
              <a:rPr lang="nl-BE" sz="2400" dirty="0"/>
              <a:t> </a:t>
            </a:r>
            <a:r>
              <a:rPr lang="nl-BE" sz="2400" dirty="0" err="1"/>
              <a:t>that</a:t>
            </a:r>
            <a:r>
              <a:rPr lang="nl-BE" sz="2400" dirty="0"/>
              <a:t> </a:t>
            </a:r>
            <a:r>
              <a:rPr lang="nl-BE" sz="2400" dirty="0" err="1"/>
              <a:t>activity</a:t>
            </a:r>
            <a:r>
              <a:rPr lang="nl-BE" sz="2400" dirty="0"/>
              <a:t> (2,3) was first</a:t>
            </a:r>
          </a:p>
          <a:p>
            <a:r>
              <a:rPr lang="nl-BE" sz="2400" dirty="0" err="1"/>
              <a:t>shortened</a:t>
            </a:r>
            <a:r>
              <a:rPr lang="nl-BE" sz="2400" dirty="0"/>
              <a:t> </a:t>
            </a:r>
            <a:r>
              <a:rPr lang="nl-BE" sz="2400" dirty="0" err="1"/>
              <a:t>and</a:t>
            </a:r>
            <a:r>
              <a:rPr lang="nl-BE" sz="2400" dirty="0"/>
              <a:t> </a:t>
            </a:r>
            <a:r>
              <a:rPr lang="nl-BE" sz="2400" dirty="0" err="1"/>
              <a:t>then</a:t>
            </a:r>
            <a:r>
              <a:rPr lang="nl-BE" sz="2400" dirty="0"/>
              <a:t> </a:t>
            </a:r>
            <a:r>
              <a:rPr lang="nl-BE" sz="2400" dirty="0" err="1"/>
              <a:t>lengthened</a:t>
            </a:r>
            <a:r>
              <a:rPr lang="nl-BE" sz="2400" dirty="0"/>
              <a:t>.</a:t>
            </a:r>
          </a:p>
          <a:p>
            <a:r>
              <a:rPr lang="nl-BE" sz="2400" dirty="0" err="1"/>
              <a:t>Remark</a:t>
            </a:r>
            <a:r>
              <a:rPr lang="nl-BE" sz="2400" dirty="0"/>
              <a:t>: </a:t>
            </a:r>
            <a:r>
              <a:rPr lang="nl-BE" sz="2400" dirty="0" err="1"/>
              <a:t>total</a:t>
            </a:r>
            <a:r>
              <a:rPr lang="nl-BE" sz="2400" dirty="0"/>
              <a:t> </a:t>
            </a:r>
            <a:r>
              <a:rPr lang="nl-BE" sz="2400" dirty="0" err="1"/>
              <a:t>cost</a:t>
            </a:r>
            <a:r>
              <a:rPr lang="nl-BE" sz="2400" dirty="0"/>
              <a:t> of </a:t>
            </a:r>
            <a:r>
              <a:rPr lang="nl-BE" sz="2400" dirty="0" err="1"/>
              <a:t>reducing</a:t>
            </a:r>
            <a:r>
              <a:rPr lang="nl-BE" sz="2400" dirty="0"/>
              <a:t> </a:t>
            </a:r>
            <a:r>
              <a:rPr lang="nl-BE" sz="2400" dirty="0" err="1"/>
              <a:t>the</a:t>
            </a:r>
            <a:endParaRPr lang="nl-BE" sz="2400" dirty="0"/>
          </a:p>
          <a:p>
            <a:r>
              <a:rPr lang="en-US" sz="2400" dirty="0"/>
              <a:t>project length from 7 to 5 is 8 (2 </a:t>
            </a:r>
          </a:p>
          <a:p>
            <a:r>
              <a:rPr lang="en-US" sz="2400" dirty="0"/>
              <a:t>for reducing the length of act. (1,2)</a:t>
            </a:r>
          </a:p>
          <a:p>
            <a:r>
              <a:rPr lang="en-US" sz="2400" dirty="0"/>
              <a:t>and 6 for reducing the length of </a:t>
            </a:r>
          </a:p>
          <a:p>
            <a:r>
              <a:rPr lang="en-US" sz="2400" dirty="0"/>
              <a:t>act. (</a:t>
            </a:r>
            <a:r>
              <a:rPr lang="en-US" sz="2400"/>
              <a:t>3,4)).</a:t>
            </a:r>
            <a:endParaRPr lang="en-US" sz="2400" dirty="0"/>
          </a:p>
          <a:p>
            <a:endParaRPr lang="nl-BE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556671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2.1.3179"/>
  <p:tag name="PPTVERSION" val="14"/>
  <p:tag name="TPOS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1607</Words>
  <Application>Microsoft Office PowerPoint</Application>
  <PresentationFormat>On-screen Show (4:3)</PresentationFormat>
  <Paragraphs>488</Paragraphs>
  <Slides>24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(Hoofdtekst)</vt:lpstr>
      <vt:lpstr>Cambria Math</vt:lpstr>
      <vt:lpstr>Office-thema</vt:lpstr>
      <vt:lpstr>Office-thema</vt:lpstr>
      <vt:lpstr>Equation</vt:lpstr>
      <vt:lpstr>Vergelijking</vt:lpstr>
      <vt:lpstr>Solutions Homework 2</vt:lpstr>
      <vt:lpstr>Question 1: first planning cycle</vt:lpstr>
      <vt:lpstr>Question 1: second planning cycle</vt:lpstr>
      <vt:lpstr>Question 1: third planning cycle</vt:lpstr>
      <vt:lpstr>Question 2: minimal resource availability</vt:lpstr>
      <vt:lpstr>Question 2: partial efficient points</vt:lpstr>
      <vt:lpstr>Question 2: efficient points</vt:lpstr>
      <vt:lpstr>Question 3: Early tree</vt:lpstr>
      <vt:lpstr>Question 3: Current tree</vt:lpstr>
      <vt:lpstr>Question 3: recursion</vt:lpstr>
      <vt:lpstr>Question 3: Updated tree</vt:lpstr>
      <vt:lpstr>Question 3: recursion</vt:lpstr>
      <vt:lpstr>Question 3: recursion</vt:lpstr>
      <vt:lpstr>Question 3: resource profile</vt:lpstr>
      <vt:lpstr>Question 3: 2 before 5</vt:lpstr>
      <vt:lpstr>Question 3: 5 before 2</vt:lpstr>
      <vt:lpstr>Question 3: branch-and-bound tree</vt:lpstr>
      <vt:lpstr>Question 4</vt:lpstr>
      <vt:lpstr>Question 4</vt:lpstr>
      <vt:lpstr>Question 4</vt:lpstr>
      <vt:lpstr>Question 4</vt:lpstr>
      <vt:lpstr>Question 4</vt:lpstr>
      <vt:lpstr>Question 4</vt:lpstr>
      <vt:lpstr>Question 4</vt:lpstr>
    </vt:vector>
  </TitlesOfParts>
  <Company>Altera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Admin</dc:creator>
  <cp:lastModifiedBy>Emma Wantier</cp:lastModifiedBy>
  <cp:revision>75</cp:revision>
  <cp:lastPrinted>2014-11-24T10:51:18Z</cp:lastPrinted>
  <dcterms:created xsi:type="dcterms:W3CDTF">2010-11-26T12:21:54Z</dcterms:created>
  <dcterms:modified xsi:type="dcterms:W3CDTF">2022-01-05T15:34:53Z</dcterms:modified>
</cp:coreProperties>
</file>