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80" r:id="rId3"/>
    <p:sldId id="257" r:id="rId4"/>
    <p:sldId id="258" r:id="rId5"/>
    <p:sldId id="259" r:id="rId6"/>
    <p:sldId id="260" r:id="rId7"/>
    <p:sldId id="277" r:id="rId8"/>
    <p:sldId id="281" r:id="rId9"/>
    <p:sldId id="263" r:id="rId10"/>
    <p:sldId id="264" r:id="rId11"/>
    <p:sldId id="265" r:id="rId12"/>
    <p:sldId id="275" r:id="rId13"/>
    <p:sldId id="266" r:id="rId14"/>
    <p:sldId id="278" r:id="rId15"/>
    <p:sldId id="282" r:id="rId16"/>
    <p:sldId id="267" r:id="rId17"/>
    <p:sldId id="285" r:id="rId18"/>
    <p:sldId id="286" r:id="rId19"/>
    <p:sldId id="287" r:id="rId20"/>
    <p:sldId id="283" r:id="rId21"/>
    <p:sldId id="268" r:id="rId22"/>
    <p:sldId id="269" r:id="rId23"/>
    <p:sldId id="270" r:id="rId24"/>
    <p:sldId id="271" r:id="rId25"/>
    <p:sldId id="276" r:id="rId26"/>
    <p:sldId id="272" r:id="rId27"/>
    <p:sldId id="273" r:id="rId28"/>
    <p:sldId id="284" r:id="rId29"/>
    <p:sldId id="279" r:id="rId30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96794" autoAdjust="0"/>
  </p:normalViewPr>
  <p:slideViewPr>
    <p:cSldViewPr snapToGrid="0">
      <p:cViewPr>
        <p:scale>
          <a:sx n="116" d="100"/>
          <a:sy n="116" d="100"/>
        </p:scale>
        <p:origin x="-288" y="-11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antier" userId="2264f569ac4725fd" providerId="LiveId" clId="{131EAD3F-38CC-475C-92BE-A3CDCC67D9CC}"/>
    <pc:docChg chg="modSld">
      <pc:chgData name="Emma Wantier" userId="2264f569ac4725fd" providerId="LiveId" clId="{131EAD3F-38CC-475C-92BE-A3CDCC67D9CC}" dt="2022-01-05T17:40:30.122" v="2" actId="1076"/>
      <pc:docMkLst>
        <pc:docMk/>
      </pc:docMkLst>
      <pc:sldChg chg="modSp mod">
        <pc:chgData name="Emma Wantier" userId="2264f569ac4725fd" providerId="LiveId" clId="{131EAD3F-38CC-475C-92BE-A3CDCC67D9CC}" dt="2022-01-05T17:40:30.122" v="2" actId="1076"/>
        <pc:sldMkLst>
          <pc:docMk/>
          <pc:sldMk cId="288997048" sldId="263"/>
        </pc:sldMkLst>
        <pc:cxnChg chg="mod">
          <ac:chgData name="Emma Wantier" userId="2264f569ac4725fd" providerId="LiveId" clId="{131EAD3F-38CC-475C-92BE-A3CDCC67D9CC}" dt="2022-01-05T17:40:24.869" v="1" actId="1076"/>
          <ac:cxnSpMkLst>
            <pc:docMk/>
            <pc:sldMk cId="288997048" sldId="263"/>
            <ac:cxnSpMk id="39" creationId="{00000000-0000-0000-0000-000000000000}"/>
          </ac:cxnSpMkLst>
        </pc:cxnChg>
        <pc:cxnChg chg="mod">
          <ac:chgData name="Emma Wantier" userId="2264f569ac4725fd" providerId="LiveId" clId="{131EAD3F-38CC-475C-92BE-A3CDCC67D9CC}" dt="2022-01-05T17:40:30.122" v="2" actId="1076"/>
          <ac:cxnSpMkLst>
            <pc:docMk/>
            <pc:sldMk cId="288997048" sldId="263"/>
            <ac:cxnSpMk id="63" creationId="{00000000-0000-0000-0000-000000000000}"/>
          </ac:cxnSpMkLst>
        </pc:cxnChg>
        <pc:cxnChg chg="mod">
          <ac:chgData name="Emma Wantier" userId="2264f569ac4725fd" providerId="LiveId" clId="{131EAD3F-38CC-475C-92BE-A3CDCC67D9CC}" dt="2022-01-05T17:40:23.962" v="0" actId="1076"/>
          <ac:cxnSpMkLst>
            <pc:docMk/>
            <pc:sldMk cId="288997048" sldId="263"/>
            <ac:cxnSpMk id="89" creationId="{00000000-0000-0000-0000-000000000000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C3CFA-1E37-4750-941F-0459B9607BB1}" type="datetimeFigureOut">
              <a:rPr lang="nl-BE" smtClean="0"/>
              <a:t>5/01/2022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C15A4F-AAD4-46E2-BB2C-013CD38F01B5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72027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378E4-D5A2-40EE-93BF-DE5AA7FA6F1B}" type="datetimeFigureOut">
              <a:rPr lang="en-US" smtClean="0"/>
              <a:t>1/5/2022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442D0-73B3-4E58-A614-3F03965A9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41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6D6B8-F8F5-4BE9-8C0D-D744C91D42D8}" type="datetime1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02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98781" y="365125"/>
            <a:ext cx="534749" cy="365125"/>
          </a:xfrm>
        </p:spPr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0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610-AF91-4E12-96B7-8F88EE88CBE8}" type="datetime1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148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247D8-8996-4FAD-B758-3355F40E6AE5}" type="datetime1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4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55AE1-9532-4AF4-A73B-DDC6EC6081FF}" type="datetime1">
              <a:rPr lang="en-US" smtClean="0"/>
              <a:t>1/5/2022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9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C1DF-6742-4D4B-9306-45AE5E4BE6ED}" type="datetime1">
              <a:rPr lang="en-US" smtClean="0"/>
              <a:t>1/5/2022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21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89E6A-7714-49EB-BF9D-5063CE9BB6DE}" type="datetime1">
              <a:rPr lang="en-US" smtClean="0"/>
              <a:t>1/5/2022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82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A01FC-41E1-432C-A74F-A90864DC5C55}" type="datetime1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41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8866-96F9-47D4-B6F5-07C2975117AA}" type="datetime1">
              <a:rPr lang="en-US" smtClean="0"/>
              <a:t>1/5/2022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84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B86-57D0-4B24-8A24-2D0E609A502E}" type="datetime1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47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584E5-48D0-481D-90A4-E25138EC73F3}" type="datetime1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46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44511-737C-42DB-BACD-D917577DFD56}" type="datetime1">
              <a:rPr lang="en-US" smtClean="0"/>
              <a:t>1/5/2022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77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0497" y="2626822"/>
            <a:ext cx="9144000" cy="1064029"/>
          </a:xfrm>
        </p:spPr>
        <p:txBody>
          <a:bodyPr>
            <a:normAutofit/>
          </a:bodyPr>
          <a:lstStyle/>
          <a:p>
            <a:r>
              <a:rPr lang="en-US" dirty="0"/>
              <a:t>Solutions Homework 1</a:t>
            </a:r>
          </a:p>
        </p:txBody>
      </p:sp>
    </p:spTree>
    <p:extLst>
      <p:ext uri="{BB962C8B-B14F-4D97-AF65-F5344CB8AC3E}">
        <p14:creationId xmlns:p14="http://schemas.microsoft.com/office/powerpoint/2010/main" val="232078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1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9529" t="37391" r="20798" b="13140"/>
          <a:stretch/>
        </p:blipFill>
        <p:spPr>
          <a:xfrm>
            <a:off x="461239" y="1690688"/>
            <a:ext cx="11572291" cy="462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86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 1: </a:t>
            </a:r>
            <a:r>
              <a:rPr lang="nl-NL" dirty="0" err="1"/>
              <a:t>AoN</a:t>
            </a:r>
            <a:r>
              <a:rPr lang="nl-NL" dirty="0"/>
              <a:t> </a:t>
            </a:r>
            <a:r>
              <a:rPr lang="nl-NL" dirty="0" err="1"/>
              <a:t>representation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3575530" y="2010109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3592835" y="5697484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3580118" y="379253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5669492" y="201150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d</a:t>
            </a:r>
            <a:endParaRPr lang="en-US" sz="1400" dirty="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7854629" y="460585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</a:t>
            </a:r>
            <a:endParaRPr lang="en-US" sz="1400"/>
          </a:p>
        </p:txBody>
      </p:sp>
      <p:cxnSp>
        <p:nvCxnSpPr>
          <p:cNvPr id="10" name="Straight Arrow Connector 7"/>
          <p:cNvCxnSpPr>
            <a:cxnSpLocks noChangeShapeType="1"/>
            <a:stCxn id="5" idx="6"/>
            <a:endCxn id="8" idx="2"/>
          </p:cNvCxnSpPr>
          <p:nvPr/>
        </p:nvCxnSpPr>
        <p:spPr bwMode="auto">
          <a:xfrm>
            <a:off x="4020030" y="2224422"/>
            <a:ext cx="1649462" cy="139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19"/>
          <p:cNvCxnSpPr>
            <a:cxnSpLocks noChangeShapeType="1"/>
            <a:stCxn id="9" idx="6"/>
            <a:endCxn id="21" idx="3"/>
          </p:cNvCxnSpPr>
          <p:nvPr/>
        </p:nvCxnSpPr>
        <p:spPr bwMode="auto">
          <a:xfrm flipV="1">
            <a:off x="8299129" y="4158390"/>
            <a:ext cx="2190873" cy="66177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" name="Straight Arrow Connector 30"/>
          <p:cNvCxnSpPr>
            <a:cxnSpLocks noChangeShapeType="1"/>
            <a:stCxn id="7" idx="6"/>
            <a:endCxn id="14" idx="2"/>
          </p:cNvCxnSpPr>
          <p:nvPr/>
        </p:nvCxnSpPr>
        <p:spPr bwMode="auto">
          <a:xfrm flipV="1">
            <a:off x="4024618" y="3997475"/>
            <a:ext cx="1644874" cy="9374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5680617" y="5711028"/>
            <a:ext cx="446400" cy="428400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f</a:t>
            </a:r>
            <a:endParaRPr lang="en-US" sz="1400" dirty="0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5669492" y="3783162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e</a:t>
            </a:r>
            <a:endParaRPr lang="en-US" sz="1400" dirty="0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7811626" y="263158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</a:t>
            </a:r>
            <a:endParaRPr lang="en-US" sz="1400"/>
          </a:p>
        </p:txBody>
      </p:sp>
      <p:cxnSp>
        <p:nvCxnSpPr>
          <p:cNvPr id="16" name="Straight Arrow Connector 19"/>
          <p:cNvCxnSpPr>
            <a:cxnSpLocks noChangeShapeType="1"/>
            <a:stCxn id="20" idx="6"/>
            <a:endCxn id="7" idx="2"/>
          </p:cNvCxnSpPr>
          <p:nvPr/>
        </p:nvCxnSpPr>
        <p:spPr bwMode="auto">
          <a:xfrm flipV="1">
            <a:off x="1589634" y="4006849"/>
            <a:ext cx="1990484" cy="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" name="Straight Arrow Connector 19"/>
          <p:cNvCxnSpPr>
            <a:cxnSpLocks noChangeShapeType="1"/>
            <a:stCxn id="8" idx="6"/>
            <a:endCxn id="15" idx="2"/>
          </p:cNvCxnSpPr>
          <p:nvPr/>
        </p:nvCxnSpPr>
        <p:spPr bwMode="auto">
          <a:xfrm>
            <a:off x="6113992" y="2225818"/>
            <a:ext cx="1697634" cy="62008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8" name="Straight Arrow Connector 19"/>
          <p:cNvCxnSpPr>
            <a:cxnSpLocks noChangeShapeType="1"/>
            <a:stCxn id="7" idx="7"/>
            <a:endCxn id="8" idx="3"/>
          </p:cNvCxnSpPr>
          <p:nvPr/>
        </p:nvCxnSpPr>
        <p:spPr bwMode="auto">
          <a:xfrm flipV="1">
            <a:off x="3959522" y="2377359"/>
            <a:ext cx="1775066" cy="147794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9" name="Straight Arrow Connector 19"/>
          <p:cNvCxnSpPr>
            <a:cxnSpLocks noChangeShapeType="1"/>
            <a:stCxn id="7" idx="5"/>
            <a:endCxn id="13" idx="1"/>
          </p:cNvCxnSpPr>
          <p:nvPr/>
        </p:nvCxnSpPr>
        <p:spPr bwMode="auto">
          <a:xfrm>
            <a:off x="3959522" y="4158390"/>
            <a:ext cx="1786469" cy="161537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0" name="Oval 13"/>
          <p:cNvSpPr>
            <a:spLocks noChangeArrowheads="1"/>
          </p:cNvSpPr>
          <p:nvPr/>
        </p:nvSpPr>
        <p:spPr bwMode="auto">
          <a:xfrm>
            <a:off x="1145134" y="379253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1400" dirty="0"/>
              <a:t>s</a:t>
            </a:r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10424906" y="379253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t</a:t>
            </a:r>
            <a:endParaRPr lang="en-US" sz="1400" dirty="0"/>
          </a:p>
        </p:txBody>
      </p:sp>
      <p:cxnSp>
        <p:nvCxnSpPr>
          <p:cNvPr id="22" name="Straight Arrow Connector 19"/>
          <p:cNvCxnSpPr>
            <a:cxnSpLocks noChangeShapeType="1"/>
            <a:stCxn id="6" idx="6"/>
            <a:endCxn id="13" idx="2"/>
          </p:cNvCxnSpPr>
          <p:nvPr/>
        </p:nvCxnSpPr>
        <p:spPr bwMode="auto">
          <a:xfrm>
            <a:off x="4037335" y="5911797"/>
            <a:ext cx="1643282" cy="1343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20" idx="5"/>
            <a:endCxn id="6" idx="2"/>
          </p:cNvCxnSpPr>
          <p:nvPr/>
        </p:nvCxnSpPr>
        <p:spPr bwMode="auto">
          <a:xfrm>
            <a:off x="1524538" y="4158391"/>
            <a:ext cx="2068297" cy="175340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13" idx="6"/>
            <a:endCxn id="9" idx="3"/>
          </p:cNvCxnSpPr>
          <p:nvPr/>
        </p:nvCxnSpPr>
        <p:spPr bwMode="auto">
          <a:xfrm flipV="1">
            <a:off x="6127017" y="4971707"/>
            <a:ext cx="1792708" cy="95352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5" name="Straight Arrow Connector 19"/>
          <p:cNvCxnSpPr>
            <a:cxnSpLocks noChangeShapeType="1"/>
            <a:stCxn id="20" idx="7"/>
            <a:endCxn id="5" idx="2"/>
          </p:cNvCxnSpPr>
          <p:nvPr/>
        </p:nvCxnSpPr>
        <p:spPr bwMode="auto">
          <a:xfrm flipV="1">
            <a:off x="1524538" y="2224422"/>
            <a:ext cx="2050992" cy="163088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6" name="Straight Arrow Connector 19"/>
          <p:cNvCxnSpPr>
            <a:cxnSpLocks noChangeShapeType="1"/>
            <a:stCxn id="13" idx="7"/>
            <a:endCxn id="15" idx="4"/>
          </p:cNvCxnSpPr>
          <p:nvPr/>
        </p:nvCxnSpPr>
        <p:spPr bwMode="auto">
          <a:xfrm flipV="1">
            <a:off x="6061643" y="3060211"/>
            <a:ext cx="1972233" cy="271355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15" idx="6"/>
            <a:endCxn id="21" idx="1"/>
          </p:cNvCxnSpPr>
          <p:nvPr/>
        </p:nvCxnSpPr>
        <p:spPr bwMode="auto">
          <a:xfrm>
            <a:off x="8256126" y="2845899"/>
            <a:ext cx="2233876" cy="100940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14" idx="6"/>
            <a:endCxn id="9" idx="1"/>
          </p:cNvCxnSpPr>
          <p:nvPr/>
        </p:nvCxnSpPr>
        <p:spPr bwMode="auto">
          <a:xfrm>
            <a:off x="6113992" y="3997475"/>
            <a:ext cx="1805733" cy="671149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1" name="TextBox 2"/>
          <p:cNvSpPr txBox="1">
            <a:spLocks noChangeArrowheads="1"/>
          </p:cNvSpPr>
          <p:nvPr/>
        </p:nvSpPr>
        <p:spPr bwMode="auto">
          <a:xfrm>
            <a:off x="3655754" y="1734542"/>
            <a:ext cx="2840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3</a:t>
            </a:r>
            <a:endParaRPr lang="en-US" sz="1400" dirty="0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3660885" y="3548032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2</a:t>
            </a:r>
            <a:endParaRPr lang="en-US" sz="1400" dirty="0"/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686517" y="5440462"/>
            <a:ext cx="2840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5</a:t>
            </a:r>
            <a:endParaRPr lang="en-US" sz="1400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5748028" y="1734541"/>
            <a:ext cx="2840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4</a:t>
            </a:r>
            <a:endParaRPr lang="en-US" sz="1400" dirty="0"/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747918" y="5433874"/>
            <a:ext cx="2841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1</a:t>
            </a:r>
            <a:endParaRPr lang="en-US" sz="1400" dirty="0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5734588" y="3535244"/>
            <a:ext cx="2840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3</a:t>
            </a:r>
            <a:endParaRPr lang="en-US" sz="1400" dirty="0"/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0505074" y="3535244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0</a:t>
            </a:r>
            <a:endParaRPr lang="en-US" sz="1400" dirty="0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876962" y="2383936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5</a:t>
            </a:r>
            <a:endParaRPr lang="en-US" sz="1400" dirty="0"/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7921357" y="4347002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4</a:t>
            </a:r>
            <a:endParaRPr lang="en-US" sz="1400" dirty="0"/>
          </a:p>
        </p:txBody>
      </p:sp>
      <p:sp>
        <p:nvSpPr>
          <p:cNvPr id="120" name="TextBox 119"/>
          <p:cNvSpPr txBox="1">
            <a:spLocks noChangeArrowheads="1"/>
          </p:cNvSpPr>
          <p:nvPr/>
        </p:nvSpPr>
        <p:spPr bwMode="auto">
          <a:xfrm>
            <a:off x="1225302" y="3548032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0</a:t>
            </a:r>
            <a:endParaRPr lang="en-US" sz="1400" dirty="0"/>
          </a:p>
        </p:txBody>
      </p:sp>
      <p:sp>
        <p:nvSpPr>
          <p:cNvPr id="121" name="Rectangle 120"/>
          <p:cNvSpPr/>
          <p:nvPr/>
        </p:nvSpPr>
        <p:spPr>
          <a:xfrm>
            <a:off x="1092213" y="4211787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0/0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0/0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3507842" y="2406188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0/3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0/3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3508402" y="4247846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0/2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1/3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3548322" y="6129711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0/5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1/6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5596393" y="2425097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3/7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3/7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5599152" y="4221161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2/5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5/8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5609091" y="6164655"/>
            <a:ext cx="560442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5/6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6/7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7933745" y="2983774"/>
            <a:ext cx="717185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7/12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7/12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7738177" y="4996707"/>
            <a:ext cx="676725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6/10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8/12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10273776" y="4204149"/>
            <a:ext cx="811856" cy="6330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12/12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12/12</a:t>
            </a:r>
            <a:endParaRPr lang="nl-B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4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AoN</a:t>
            </a:r>
            <a:r>
              <a:rPr lang="nl-BE" dirty="0"/>
              <a:t>: Time analysis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168578"/>
              </p:ext>
            </p:extLst>
          </p:nvPr>
        </p:nvGraphicFramePr>
        <p:xfrm>
          <a:off x="2089266" y="1690688"/>
          <a:ext cx="6095997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7097288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s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290051612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-1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994875"/>
              </p:ext>
            </p:extLst>
          </p:nvPr>
        </p:nvGraphicFramePr>
        <p:xfrm>
          <a:off x="8464550" y="4315505"/>
          <a:ext cx="323215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ergelijking" r:id="rId2" imgW="1562040" imgH="304560" progId="Equation.3">
                  <p:embed/>
                </p:oleObj>
              </mc:Choice>
              <mc:Fallback>
                <p:oleObj name="Vergelijking" r:id="rId2" imgW="1562040" imgH="304560" progId="Equation.3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4550" y="4315505"/>
                        <a:ext cx="323215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050307"/>
              </p:ext>
            </p:extLst>
          </p:nvPr>
        </p:nvGraphicFramePr>
        <p:xfrm>
          <a:off x="8326437" y="5067304"/>
          <a:ext cx="350837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ergelijking" r:id="rId4" imgW="1562040" imgH="317160" progId="Equation.3">
                  <p:embed/>
                </p:oleObj>
              </mc:Choice>
              <mc:Fallback>
                <p:oleObj name="Vergelijking" r:id="rId4" imgW="1562040" imgH="317160" progId="Equation.3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6437" y="5067304"/>
                        <a:ext cx="3508375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976551" y="5899831"/>
            <a:ext cx="76587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nl-BE" sz="2800" dirty="0" err="1"/>
              <a:t>IS</a:t>
            </a:r>
            <a:r>
              <a:rPr lang="nl-BE" sz="2800" baseline="-25000" dirty="0" err="1"/>
              <a:t>i</a:t>
            </a:r>
            <a:r>
              <a:rPr lang="nl-BE" sz="2800" dirty="0"/>
              <a:t> = min {</a:t>
            </a:r>
            <a:r>
              <a:rPr lang="nl-BE" sz="2800" dirty="0" err="1"/>
              <a:t>EST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S</a:t>
            </a:r>
            <a:r>
              <a:rPr lang="nl-BE" sz="2800" baseline="-25000" dirty="0"/>
              <a:t>i</a:t>
            </a:r>
            <a:r>
              <a:rPr lang="nl-BE" sz="2800" dirty="0"/>
              <a:t>} – max {</a:t>
            </a:r>
            <a:r>
              <a:rPr lang="nl-BE" sz="2800" dirty="0" err="1"/>
              <a:t>LFT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P</a:t>
            </a:r>
            <a:r>
              <a:rPr lang="nl-BE" sz="2800" baseline="-25000" dirty="0"/>
              <a:t>i</a:t>
            </a:r>
            <a:r>
              <a:rPr lang="nl-BE" sz="2800" dirty="0"/>
              <a:t>} – d</a:t>
            </a:r>
            <a:r>
              <a:rPr lang="nl-BE" sz="2800" baseline="-25000" dirty="0"/>
              <a:t>i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283632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</a:t>
            </a:r>
            <a:r>
              <a:rPr lang="nl-BE" dirty="0" err="1"/>
              <a:t>representation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5</a:t>
            </a:fld>
            <a:endParaRPr lang="en-US"/>
          </a:p>
        </p:txBody>
      </p:sp>
      <p:sp>
        <p:nvSpPr>
          <p:cNvPr id="5" name="Oval 43"/>
          <p:cNvSpPr>
            <a:spLocks noChangeArrowheads="1"/>
          </p:cNvSpPr>
          <p:nvPr/>
        </p:nvSpPr>
        <p:spPr bwMode="auto">
          <a:xfrm>
            <a:off x="5699585" y="454066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5</a:t>
            </a:r>
            <a:endParaRPr lang="en-US" sz="1400" dirty="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653323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3651606" y="3442042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3</a:t>
            </a:r>
            <a:endParaRPr lang="en-US" sz="1400" dirty="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5674461" y="268639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6</a:t>
            </a:r>
            <a:endParaRPr lang="en-US" sz="1400" dirty="0"/>
          </a:p>
        </p:txBody>
      </p:sp>
      <p:cxnSp>
        <p:nvCxnSpPr>
          <p:cNvPr id="10" name="Straight Arrow Connector 19"/>
          <p:cNvCxnSpPr>
            <a:cxnSpLocks noChangeShapeType="1"/>
            <a:stCxn id="6" idx="6"/>
            <a:endCxn id="7" idx="2"/>
          </p:cNvCxnSpPr>
          <p:nvPr/>
        </p:nvCxnSpPr>
        <p:spPr bwMode="auto">
          <a:xfrm flipV="1">
            <a:off x="2097823" y="3656355"/>
            <a:ext cx="1553783" cy="79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30"/>
          <p:cNvCxnSpPr>
            <a:cxnSpLocks noChangeShapeType="1"/>
            <a:stCxn id="9" idx="6"/>
            <a:endCxn id="21" idx="2"/>
          </p:cNvCxnSpPr>
          <p:nvPr/>
        </p:nvCxnSpPr>
        <p:spPr bwMode="auto">
          <a:xfrm>
            <a:off x="6118961" y="2900706"/>
            <a:ext cx="3641725" cy="327024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8012848" y="424055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7</a:t>
            </a:r>
            <a:endParaRPr lang="en-US" sz="1400" dirty="0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3676592" y="499693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4</a:t>
            </a:r>
            <a:endParaRPr lang="en-US" sz="1400" dirty="0"/>
          </a:p>
        </p:txBody>
      </p:sp>
      <p:cxnSp>
        <p:nvCxnSpPr>
          <p:cNvPr id="15" name="Straight Arrow Connector 19"/>
          <p:cNvCxnSpPr>
            <a:cxnSpLocks noChangeShapeType="1"/>
            <a:stCxn id="13" idx="6"/>
            <a:endCxn id="5" idx="3"/>
          </p:cNvCxnSpPr>
          <p:nvPr/>
        </p:nvCxnSpPr>
        <p:spPr bwMode="auto">
          <a:xfrm flipV="1">
            <a:off x="4121092" y="4906514"/>
            <a:ext cx="1643589" cy="30473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6" name="TextBox 110"/>
          <p:cNvSpPr txBox="1">
            <a:spLocks noChangeArrowheads="1"/>
          </p:cNvSpPr>
          <p:nvPr/>
        </p:nvSpPr>
        <p:spPr bwMode="auto">
          <a:xfrm>
            <a:off x="2651592" y="3408653"/>
            <a:ext cx="43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b:2</a:t>
            </a:r>
            <a:endParaRPr lang="en-US" sz="1400" dirty="0"/>
          </a:p>
        </p:txBody>
      </p:sp>
      <p:sp>
        <p:nvSpPr>
          <p:cNvPr id="17" name="TextBox 111"/>
          <p:cNvSpPr txBox="1">
            <a:spLocks noChangeArrowheads="1"/>
          </p:cNvSpPr>
          <p:nvPr/>
        </p:nvSpPr>
        <p:spPr bwMode="auto">
          <a:xfrm>
            <a:off x="4969927" y="3562501"/>
            <a:ext cx="43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e:3</a:t>
            </a:r>
            <a:endParaRPr lang="en-US" sz="1400" dirty="0"/>
          </a:p>
        </p:txBody>
      </p:sp>
      <p:sp>
        <p:nvSpPr>
          <p:cNvPr id="18" name="TextBox 112"/>
          <p:cNvSpPr txBox="1">
            <a:spLocks noChangeArrowheads="1"/>
          </p:cNvSpPr>
          <p:nvPr/>
        </p:nvSpPr>
        <p:spPr bwMode="auto">
          <a:xfrm>
            <a:off x="2818250" y="4297143"/>
            <a:ext cx="4235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c:5</a:t>
            </a:r>
            <a:endParaRPr lang="en-US" sz="1400" dirty="0"/>
          </a:p>
        </p:txBody>
      </p:sp>
      <p:cxnSp>
        <p:nvCxnSpPr>
          <p:cNvPr id="19" name="Straight Arrow Connector 19"/>
          <p:cNvCxnSpPr>
            <a:cxnSpLocks noChangeShapeType="1"/>
            <a:stCxn id="12" idx="6"/>
            <a:endCxn id="21" idx="3"/>
          </p:cNvCxnSpPr>
          <p:nvPr/>
        </p:nvCxnSpPr>
        <p:spPr bwMode="auto">
          <a:xfrm flipV="1">
            <a:off x="8457348" y="3379271"/>
            <a:ext cx="1368434" cy="107559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cxnSpLocks noChangeShapeType="1"/>
            <a:stCxn id="7" idx="4"/>
            <a:endCxn id="13" idx="0"/>
          </p:cNvCxnSpPr>
          <p:nvPr/>
        </p:nvCxnSpPr>
        <p:spPr bwMode="auto">
          <a:xfrm>
            <a:off x="3873856" y="3870667"/>
            <a:ext cx="24986" cy="1126266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9760686" y="301341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8</a:t>
            </a:r>
            <a:endParaRPr lang="en-US" sz="1400" dirty="0"/>
          </a:p>
        </p:txBody>
      </p:sp>
      <p:cxnSp>
        <p:nvCxnSpPr>
          <p:cNvPr id="22" name="Straight Arrow Connector 19"/>
          <p:cNvCxnSpPr>
            <a:cxnSpLocks noChangeShapeType="1"/>
            <a:stCxn id="6" idx="7"/>
            <a:endCxn id="25" idx="2"/>
          </p:cNvCxnSpPr>
          <p:nvPr/>
        </p:nvCxnSpPr>
        <p:spPr bwMode="auto">
          <a:xfrm flipV="1">
            <a:off x="2032727" y="2235403"/>
            <a:ext cx="1605765" cy="127734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7" idx="6"/>
            <a:endCxn id="12" idx="1"/>
          </p:cNvCxnSpPr>
          <p:nvPr/>
        </p:nvCxnSpPr>
        <p:spPr bwMode="auto">
          <a:xfrm>
            <a:off x="4096106" y="3656355"/>
            <a:ext cx="3981838" cy="64697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3638492" y="202109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2</a:t>
            </a:r>
            <a:endParaRPr lang="en-US" sz="1400" dirty="0"/>
          </a:p>
        </p:txBody>
      </p:sp>
      <p:cxnSp>
        <p:nvCxnSpPr>
          <p:cNvPr id="27" name="Straight Arrow Connector 19"/>
          <p:cNvCxnSpPr>
            <a:cxnSpLocks noChangeShapeType="1"/>
            <a:stCxn id="25" idx="6"/>
            <a:endCxn id="9" idx="1"/>
          </p:cNvCxnSpPr>
          <p:nvPr/>
        </p:nvCxnSpPr>
        <p:spPr bwMode="auto">
          <a:xfrm>
            <a:off x="4082992" y="2235403"/>
            <a:ext cx="1656565" cy="513761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5" idx="0"/>
            <a:endCxn id="9" idx="4"/>
          </p:cNvCxnSpPr>
          <p:nvPr/>
        </p:nvCxnSpPr>
        <p:spPr bwMode="auto">
          <a:xfrm flipH="1" flipV="1">
            <a:off x="5896711" y="3115018"/>
            <a:ext cx="25124" cy="142564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7" idx="0"/>
            <a:endCxn id="25" idx="4"/>
          </p:cNvCxnSpPr>
          <p:nvPr/>
        </p:nvCxnSpPr>
        <p:spPr bwMode="auto">
          <a:xfrm flipH="1" flipV="1">
            <a:off x="3860742" y="2449715"/>
            <a:ext cx="13114" cy="99232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TextBox 108"/>
          <p:cNvSpPr txBox="1">
            <a:spLocks noChangeArrowheads="1"/>
          </p:cNvSpPr>
          <p:nvPr/>
        </p:nvSpPr>
        <p:spPr bwMode="auto">
          <a:xfrm>
            <a:off x="7801966" y="2725387"/>
            <a:ext cx="4331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g:5</a:t>
            </a:r>
            <a:endParaRPr lang="en-US" sz="1400" dirty="0"/>
          </a:p>
        </p:txBody>
      </p:sp>
      <p:sp>
        <p:nvSpPr>
          <p:cNvPr id="31" name="TextBox 108"/>
          <p:cNvSpPr txBox="1">
            <a:spLocks noChangeArrowheads="1"/>
          </p:cNvSpPr>
          <p:nvPr/>
        </p:nvSpPr>
        <p:spPr bwMode="auto">
          <a:xfrm>
            <a:off x="2638093" y="2489839"/>
            <a:ext cx="43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a:3</a:t>
            </a:r>
            <a:endParaRPr lang="en-US" sz="1400" dirty="0"/>
          </a:p>
        </p:txBody>
      </p:sp>
      <p:sp>
        <p:nvSpPr>
          <p:cNvPr id="32" name="TextBox 108"/>
          <p:cNvSpPr txBox="1">
            <a:spLocks noChangeArrowheads="1"/>
          </p:cNvSpPr>
          <p:nvPr/>
        </p:nvSpPr>
        <p:spPr bwMode="auto">
          <a:xfrm>
            <a:off x="4542644" y="2146973"/>
            <a:ext cx="4331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d:4</a:t>
            </a:r>
            <a:endParaRPr lang="en-US" sz="1400" dirty="0"/>
          </a:p>
        </p:txBody>
      </p:sp>
      <p:sp>
        <p:nvSpPr>
          <p:cNvPr id="33" name="TextBox 108"/>
          <p:cNvSpPr txBox="1">
            <a:spLocks noChangeArrowheads="1"/>
          </p:cNvSpPr>
          <p:nvPr/>
        </p:nvSpPr>
        <p:spPr bwMode="auto">
          <a:xfrm>
            <a:off x="8747157" y="3664292"/>
            <a:ext cx="43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h:4</a:t>
            </a:r>
            <a:endParaRPr lang="en-US" sz="1400" dirty="0"/>
          </a:p>
        </p:txBody>
      </p:sp>
      <p:sp>
        <p:nvSpPr>
          <p:cNvPr id="34" name="TextBox 108"/>
          <p:cNvSpPr txBox="1">
            <a:spLocks noChangeArrowheads="1"/>
          </p:cNvSpPr>
          <p:nvPr/>
        </p:nvSpPr>
        <p:spPr bwMode="auto">
          <a:xfrm>
            <a:off x="4803054" y="4754972"/>
            <a:ext cx="3834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 dirty="0"/>
              <a:t>f:1</a:t>
            </a:r>
            <a:endParaRPr lang="en-US" sz="1400" dirty="0"/>
          </a:p>
        </p:txBody>
      </p:sp>
      <p:cxnSp>
        <p:nvCxnSpPr>
          <p:cNvPr id="35" name="Straight Arrow Connector 19"/>
          <p:cNvCxnSpPr>
            <a:cxnSpLocks noChangeShapeType="1"/>
            <a:stCxn id="6" idx="5"/>
            <a:endCxn id="13" idx="2"/>
          </p:cNvCxnSpPr>
          <p:nvPr/>
        </p:nvCxnSpPr>
        <p:spPr bwMode="auto">
          <a:xfrm>
            <a:off x="2032727" y="3815834"/>
            <a:ext cx="1643865" cy="139541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9" name="Straight Arrow Connector 19"/>
          <p:cNvCxnSpPr>
            <a:cxnSpLocks noChangeShapeType="1"/>
            <a:stCxn id="5" idx="6"/>
            <a:endCxn id="12" idx="2"/>
          </p:cNvCxnSpPr>
          <p:nvPr/>
        </p:nvCxnSpPr>
        <p:spPr bwMode="auto">
          <a:xfrm flipV="1">
            <a:off x="6144085" y="4454868"/>
            <a:ext cx="1868763" cy="30010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75" name="Rectangle 74"/>
          <p:cNvSpPr/>
          <p:nvPr/>
        </p:nvSpPr>
        <p:spPr>
          <a:xfrm>
            <a:off x="1595352" y="3833579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0/0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560650" y="1690016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3/3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814742" y="3160552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2/3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3659961" y="5365144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5/6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649038" y="2355338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7/7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643347" y="4924260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6/7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8002948" y="4624155"/>
            <a:ext cx="560442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6/8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707503" y="3412955"/>
            <a:ext cx="736620" cy="393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12/12</a:t>
            </a:r>
            <a:endParaRPr lang="nl-B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03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: Time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346460"/>
              </p:ext>
            </p:extLst>
          </p:nvPr>
        </p:nvGraphicFramePr>
        <p:xfrm>
          <a:off x="6096000" y="1358902"/>
          <a:ext cx="5162553" cy="3338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1831173165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a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-1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633081"/>
              </p:ext>
            </p:extLst>
          </p:nvPr>
        </p:nvGraphicFramePr>
        <p:xfrm>
          <a:off x="838200" y="1565484"/>
          <a:ext cx="3971924" cy="2955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36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42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620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Event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 err="1"/>
                        <a:t>Early</a:t>
                      </a:r>
                      <a:r>
                        <a:rPr lang="nl-BE" sz="1400" dirty="0"/>
                        <a:t> </a:t>
                      </a:r>
                      <a:r>
                        <a:rPr lang="nl-BE" sz="1400" dirty="0" err="1"/>
                        <a:t>occurrence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Late </a:t>
                      </a:r>
                      <a:r>
                        <a:rPr lang="nl-BE" sz="1400" dirty="0" err="1"/>
                        <a:t>occurrence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Event </a:t>
                      </a:r>
                      <a:r>
                        <a:rPr lang="nl-BE" sz="1400" dirty="0" err="1"/>
                        <a:t>slack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3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2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3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1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4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5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6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/>
                        <a:t>1</a:t>
                      </a:r>
                      <a:endParaRPr lang="en-US" sz="14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32160" y="5087381"/>
            <a:ext cx="589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nl-BE" sz="2400" dirty="0" err="1"/>
              <a:t>TS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LFT</a:t>
            </a:r>
            <a:r>
              <a:rPr lang="nl-BE" sz="2400" baseline="-25000" dirty="0" err="1"/>
              <a:t>ij</a:t>
            </a:r>
            <a:r>
              <a:rPr lang="nl-BE" sz="2400" dirty="0"/>
              <a:t> -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FS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SS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LST</a:t>
            </a:r>
            <a:r>
              <a:rPr lang="nl-BE" sz="2400" baseline="-25000" dirty="0" err="1"/>
              <a:t>ij</a:t>
            </a:r>
            <a:r>
              <a:rPr lang="nl-BE" sz="2400" baseline="-25000" dirty="0"/>
              <a:t> </a:t>
            </a:r>
            <a:r>
              <a:rPr lang="nl-BE" sz="2400" dirty="0"/>
              <a:t>– t</a:t>
            </a:r>
            <a:r>
              <a:rPr lang="nl-BE" sz="2400" baseline="-25000" dirty="0"/>
              <a:t>i</a:t>
            </a:r>
            <a:r>
              <a:rPr lang="nl-BE" sz="2400" dirty="0"/>
              <a:t>(L)</a:t>
            </a:r>
          </a:p>
          <a:p>
            <a:pPr marL="0" lvl="1"/>
            <a:r>
              <a:rPr lang="nl-BE" sz="2400" dirty="0" err="1"/>
              <a:t>IS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37423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mistakes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Independent slack for activity f = 0 </a:t>
            </a:r>
            <a:endParaRPr lang="en-US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dirty="0"/>
              <a:t>             </a:t>
            </a:r>
            <a:r>
              <a:rPr lang="en-US" dirty="0">
                <a:solidFill>
                  <a:srgbClr val="00B050"/>
                </a:solidFill>
              </a:rPr>
              <a:t>-1</a:t>
            </a:r>
            <a:r>
              <a:rPr lang="en-US" dirty="0"/>
              <a:t>, can be negative!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Too many dummy arcs for the </a:t>
            </a:r>
            <a:r>
              <a:rPr lang="en-US" dirty="0" err="1"/>
              <a:t>AoA</a:t>
            </a:r>
            <a:r>
              <a:rPr lang="en-US" dirty="0"/>
              <a:t> network: 4 dummy arcs are sufficient!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Representation indirectly implies e before g or doesn’t show f before 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96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184" t="18764" r="18780" b="12153"/>
          <a:stretch/>
        </p:blipFill>
        <p:spPr>
          <a:xfrm>
            <a:off x="1464365" y="1323260"/>
            <a:ext cx="9263270" cy="553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67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9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958761" y="6313583"/>
            <a:ext cx="632625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58761" y="1252330"/>
            <a:ext cx="0" cy="506125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23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26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30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33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37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41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44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48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1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5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59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62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66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9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73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210714" y="613501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47245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3345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8760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10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11107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42428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1782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9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49764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81511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56479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8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88421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20594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95136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27078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59677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33793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2316566" y="2035223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2665011" y="2133955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3036566" y="2232687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2316566" y="2430151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401422" y="2331419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2676566" y="2519919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043440" y="2609687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316566" y="2699455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690316" y="2789223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043440" y="2878991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3411440" y="2968759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785190" y="3058527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138314" y="3148295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478645" y="3238063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4137191" y="3327831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4478199" y="3426563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4843441" y="3525295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3052941" y="3624027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411440" y="3713795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759819" y="3803563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4137375" y="3893331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4495874" y="3983099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4844253" y="4072867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5203441" y="4162635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574205" y="4252403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5915662" y="4351360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6280455" y="4449867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782682" y="4548599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4127236" y="4638367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489263" y="4728135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4842387" y="4817903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5217887" y="4907671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5568077" y="4997439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5936077" y="5087207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6286381" y="5176975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6662951" y="5266743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7003282" y="5356511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4842387" y="538932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5206164" y="5479093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568077" y="5568861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936077" y="5658629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6286381" y="5748397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6662951" y="583816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7003282" y="5927912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H="1" flipV="1">
            <a:off x="7715662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 flipV="1">
            <a:off x="8049508" y="1603477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755926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395009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86" name="Straight Connector 85"/>
          <p:cNvCxnSpPr/>
          <p:nvPr/>
        </p:nvCxnSpPr>
        <p:spPr>
          <a:xfrm>
            <a:off x="1963135" y="1676749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313727" y="1772305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2690316" y="1869306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6995789" y="6052556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7346381" y="6148112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7725966" y="6245113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97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10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568743"/>
            <a:ext cx="814264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BE" sz="1800" dirty="0" err="1"/>
              <a:t>Minimize</a:t>
            </a:r>
            <a:r>
              <a:rPr lang="nl-BE" sz="1800" dirty="0"/>
              <a:t> 15 x</a:t>
            </a:r>
            <a:r>
              <a:rPr lang="nl-BE" sz="1800" baseline="-25000" dirty="0"/>
              <a:t>10,15</a:t>
            </a:r>
            <a:r>
              <a:rPr lang="nl-BE" sz="1800" dirty="0"/>
              <a:t> + 16 x</a:t>
            </a:r>
            <a:r>
              <a:rPr lang="nl-BE" sz="1800" baseline="-25000" dirty="0"/>
              <a:t>10,16</a:t>
            </a:r>
            <a:r>
              <a:rPr lang="nl-BE" sz="1800" dirty="0"/>
              <a:t> + 17 x</a:t>
            </a:r>
            <a:r>
              <a:rPr lang="nl-BE" sz="1800" baseline="-25000" dirty="0"/>
              <a:t>10,17</a:t>
            </a:r>
            <a:r>
              <a:rPr lang="nl-BE" sz="1800" dirty="0"/>
              <a:t> </a:t>
            </a:r>
          </a:p>
          <a:p>
            <a:pPr marL="0" indent="0">
              <a:buNone/>
            </a:pPr>
            <a:r>
              <a:rPr lang="nl-BE" sz="1800" dirty="0"/>
              <a:t>ST: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11</a:t>
            </a:r>
            <a:r>
              <a:rPr lang="nl-BE" sz="1800" dirty="0"/>
              <a:t> (+ x</a:t>
            </a:r>
            <a:r>
              <a:rPr lang="nl-BE" sz="1800" baseline="-25000" dirty="0"/>
              <a:t>12</a:t>
            </a:r>
            <a:r>
              <a:rPr lang="nl-BE" sz="1800" dirty="0"/>
              <a:t> + x</a:t>
            </a:r>
            <a:r>
              <a:rPr lang="nl-BE" sz="1800" baseline="-25000" dirty="0"/>
              <a:t>13</a:t>
            </a:r>
            <a:r>
              <a:rPr lang="nl-BE" sz="1800" dirty="0"/>
              <a:t>) = 1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22</a:t>
            </a:r>
            <a:r>
              <a:rPr lang="nl-BE" sz="1800" dirty="0"/>
              <a:t> + x</a:t>
            </a:r>
            <a:r>
              <a:rPr lang="nl-BE" sz="1800" baseline="-25000" dirty="0"/>
              <a:t>23</a:t>
            </a:r>
            <a:r>
              <a:rPr lang="nl-BE" sz="1800" dirty="0"/>
              <a:t> + x</a:t>
            </a:r>
            <a:r>
              <a:rPr lang="nl-BE" sz="1800" baseline="-25000" dirty="0"/>
              <a:t>24</a:t>
            </a:r>
            <a:r>
              <a:rPr lang="nl-BE" sz="1800" dirty="0"/>
              <a:t> + x</a:t>
            </a:r>
            <a:r>
              <a:rPr lang="nl-BE" sz="1800" baseline="-25000" dirty="0"/>
              <a:t>25</a:t>
            </a:r>
            <a:r>
              <a:rPr lang="nl-BE" sz="1800" dirty="0"/>
              <a:t> + x</a:t>
            </a:r>
            <a:r>
              <a:rPr lang="nl-BE" sz="1800" baseline="-25000" dirty="0"/>
              <a:t>26</a:t>
            </a:r>
            <a:r>
              <a:rPr lang="nl-BE" sz="1800" dirty="0"/>
              <a:t> + x</a:t>
            </a:r>
            <a:r>
              <a:rPr lang="nl-BE" sz="1800" baseline="-25000" dirty="0"/>
              <a:t>27</a:t>
            </a:r>
            <a:r>
              <a:rPr lang="nl-BE" sz="1800" dirty="0"/>
              <a:t> + x</a:t>
            </a:r>
            <a:r>
              <a:rPr lang="nl-BE" sz="1800" baseline="-25000" dirty="0"/>
              <a:t>28  </a:t>
            </a:r>
            <a:r>
              <a:rPr lang="nl-BE" sz="1800" dirty="0"/>
              <a:t>= 4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32</a:t>
            </a:r>
            <a:r>
              <a:rPr lang="nl-BE" sz="1800" dirty="0"/>
              <a:t> + x</a:t>
            </a:r>
            <a:r>
              <a:rPr lang="nl-BE" sz="1800" baseline="-25000" dirty="0"/>
              <a:t>33</a:t>
            </a:r>
            <a:r>
              <a:rPr lang="nl-BE" sz="1800" dirty="0"/>
              <a:t> + x</a:t>
            </a:r>
            <a:r>
              <a:rPr lang="nl-BE" sz="1800" baseline="-25000" dirty="0"/>
              <a:t>34</a:t>
            </a:r>
            <a:r>
              <a:rPr lang="nl-BE" sz="1800" dirty="0"/>
              <a:t> + x</a:t>
            </a:r>
            <a:r>
              <a:rPr lang="nl-BE" sz="1800" baseline="-25000" dirty="0"/>
              <a:t>35</a:t>
            </a:r>
            <a:r>
              <a:rPr lang="nl-BE" sz="1800" dirty="0"/>
              <a:t> + x</a:t>
            </a:r>
            <a:r>
              <a:rPr lang="nl-BE" sz="1800" baseline="-25000" dirty="0"/>
              <a:t>36 </a:t>
            </a:r>
            <a:r>
              <a:rPr lang="nl-BE" sz="1800" dirty="0"/>
              <a:t>+ x</a:t>
            </a:r>
            <a:r>
              <a:rPr lang="nl-BE" sz="1800" baseline="-25000" dirty="0"/>
              <a:t>37</a:t>
            </a:r>
            <a:r>
              <a:rPr lang="nl-BE" sz="1800" dirty="0"/>
              <a:t> + x</a:t>
            </a:r>
            <a:r>
              <a:rPr lang="nl-BE" sz="1800" baseline="-25000" dirty="0"/>
              <a:t>38</a:t>
            </a:r>
            <a:r>
              <a:rPr lang="nl-BE" sz="1800" dirty="0"/>
              <a:t> = 5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42</a:t>
            </a:r>
            <a:r>
              <a:rPr lang="nl-BE" sz="1800" dirty="0"/>
              <a:t> + x</a:t>
            </a:r>
            <a:r>
              <a:rPr lang="nl-BE" sz="1800" baseline="-25000" dirty="0"/>
              <a:t>43</a:t>
            </a:r>
            <a:r>
              <a:rPr lang="nl-BE" sz="1800" dirty="0"/>
              <a:t> + x</a:t>
            </a:r>
            <a:r>
              <a:rPr lang="nl-BE" sz="1800" baseline="-25000" dirty="0"/>
              <a:t>44</a:t>
            </a:r>
            <a:r>
              <a:rPr lang="nl-BE" sz="1800" dirty="0"/>
              <a:t> + x</a:t>
            </a:r>
            <a:r>
              <a:rPr lang="nl-BE" sz="1800" baseline="-25000" dirty="0"/>
              <a:t>45</a:t>
            </a:r>
            <a:r>
              <a:rPr lang="nl-BE" sz="1800" dirty="0"/>
              <a:t> + x</a:t>
            </a:r>
            <a:r>
              <a:rPr lang="nl-BE" sz="1800" baseline="-25000" dirty="0"/>
              <a:t>46</a:t>
            </a:r>
            <a:r>
              <a:rPr lang="nl-BE" sz="1800" dirty="0"/>
              <a:t> + x</a:t>
            </a:r>
            <a:r>
              <a:rPr lang="nl-BE" sz="1800" baseline="-25000" dirty="0"/>
              <a:t>47</a:t>
            </a:r>
            <a:r>
              <a:rPr lang="nl-BE" sz="1800" dirty="0"/>
              <a:t> + x</a:t>
            </a:r>
            <a:r>
              <a:rPr lang="nl-BE" sz="1800" baseline="-25000" dirty="0"/>
              <a:t>48</a:t>
            </a:r>
            <a:r>
              <a:rPr lang="nl-BE" sz="1800" dirty="0"/>
              <a:t> + x</a:t>
            </a:r>
            <a:r>
              <a:rPr lang="nl-BE" sz="1800" baseline="-25000" dirty="0"/>
              <a:t>49</a:t>
            </a:r>
            <a:r>
              <a:rPr lang="nl-BE" sz="1800" dirty="0"/>
              <a:t> = 2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57</a:t>
            </a:r>
            <a:r>
              <a:rPr lang="nl-BE" sz="1800" dirty="0"/>
              <a:t> + x</a:t>
            </a:r>
            <a:r>
              <a:rPr lang="nl-BE" sz="1800" baseline="-25000" dirty="0"/>
              <a:t>58</a:t>
            </a:r>
            <a:r>
              <a:rPr lang="nl-BE" sz="1800" dirty="0"/>
              <a:t> + x</a:t>
            </a:r>
            <a:r>
              <a:rPr lang="nl-BE" sz="1800" baseline="-25000" dirty="0"/>
              <a:t>59</a:t>
            </a:r>
            <a:r>
              <a:rPr lang="nl-BE" sz="1800" dirty="0"/>
              <a:t> + x</a:t>
            </a:r>
            <a:r>
              <a:rPr lang="nl-BE" sz="1800" baseline="-25000" dirty="0"/>
              <a:t>5,10</a:t>
            </a:r>
            <a:r>
              <a:rPr lang="nl-BE" sz="1800" dirty="0"/>
              <a:t> + x</a:t>
            </a:r>
            <a:r>
              <a:rPr lang="nl-BE" sz="1800" baseline="-25000" dirty="0"/>
              <a:t>5,11</a:t>
            </a:r>
            <a:r>
              <a:rPr lang="nl-BE" sz="1800" dirty="0"/>
              <a:t> + x</a:t>
            </a:r>
            <a:r>
              <a:rPr lang="nl-BE" sz="1800" baseline="-25000" dirty="0"/>
              <a:t>5,12</a:t>
            </a:r>
            <a:r>
              <a:rPr lang="nl-BE" sz="1800" dirty="0"/>
              <a:t> = 4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64</a:t>
            </a:r>
            <a:r>
              <a:rPr lang="nl-BE" sz="1800" dirty="0"/>
              <a:t> + x</a:t>
            </a:r>
            <a:r>
              <a:rPr lang="nl-BE" sz="1800" baseline="-25000" dirty="0"/>
              <a:t>65</a:t>
            </a:r>
            <a:r>
              <a:rPr lang="nl-BE" sz="1800" dirty="0"/>
              <a:t> + x</a:t>
            </a:r>
            <a:r>
              <a:rPr lang="nl-BE" sz="1800" baseline="-25000" dirty="0"/>
              <a:t>66</a:t>
            </a:r>
            <a:r>
              <a:rPr lang="nl-BE" sz="1800" dirty="0"/>
              <a:t> + x</a:t>
            </a:r>
            <a:r>
              <a:rPr lang="nl-BE" sz="1800" baseline="-25000" dirty="0"/>
              <a:t>67</a:t>
            </a:r>
            <a:r>
              <a:rPr lang="nl-BE" sz="1800" dirty="0"/>
              <a:t> + x</a:t>
            </a:r>
            <a:r>
              <a:rPr lang="nl-BE" sz="1800" baseline="-25000" dirty="0"/>
              <a:t>68</a:t>
            </a:r>
            <a:r>
              <a:rPr lang="nl-BE" sz="1800" dirty="0"/>
              <a:t> + x</a:t>
            </a:r>
            <a:r>
              <a:rPr lang="nl-BE" sz="1800" baseline="-25000" dirty="0"/>
              <a:t>69</a:t>
            </a:r>
            <a:r>
              <a:rPr lang="nl-BE" sz="1800" dirty="0"/>
              <a:t> + x</a:t>
            </a:r>
            <a:r>
              <a:rPr lang="nl-BE" sz="1800" baseline="-25000" dirty="0"/>
              <a:t>6,10</a:t>
            </a:r>
            <a:r>
              <a:rPr lang="nl-BE" sz="1800" dirty="0"/>
              <a:t> + x</a:t>
            </a:r>
            <a:r>
              <a:rPr lang="nl-BE" sz="1800" baseline="-25000" dirty="0"/>
              <a:t>6,11</a:t>
            </a:r>
            <a:r>
              <a:rPr lang="nl-BE" sz="1800" dirty="0"/>
              <a:t> + x</a:t>
            </a:r>
            <a:r>
              <a:rPr lang="nl-BE" sz="1800" baseline="-25000" dirty="0"/>
              <a:t>6,12</a:t>
            </a:r>
            <a:r>
              <a:rPr lang="nl-BE" sz="1800" dirty="0"/>
              <a:t> + x</a:t>
            </a:r>
            <a:r>
              <a:rPr lang="nl-BE" sz="1800" baseline="-25000" dirty="0"/>
              <a:t>6,13</a:t>
            </a:r>
            <a:r>
              <a:rPr lang="nl-BE" sz="1800" dirty="0"/>
              <a:t> + x</a:t>
            </a:r>
            <a:r>
              <a:rPr lang="nl-BE" sz="1800" baseline="-25000" dirty="0"/>
              <a:t>6,14</a:t>
            </a:r>
            <a:r>
              <a:rPr lang="nl-BE" sz="1800" dirty="0"/>
              <a:t> = 5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7,11</a:t>
            </a:r>
            <a:r>
              <a:rPr lang="nl-BE" sz="1800" dirty="0"/>
              <a:t> + x</a:t>
            </a:r>
            <a:r>
              <a:rPr lang="nl-BE" sz="1800" baseline="-25000" dirty="0"/>
              <a:t>7,12</a:t>
            </a:r>
            <a:r>
              <a:rPr lang="nl-BE" sz="1800" dirty="0"/>
              <a:t> + x</a:t>
            </a:r>
            <a:r>
              <a:rPr lang="nl-BE" sz="1800" baseline="-25000" dirty="0"/>
              <a:t>7,13</a:t>
            </a:r>
            <a:r>
              <a:rPr lang="nl-BE" sz="1800" dirty="0"/>
              <a:t> + x</a:t>
            </a:r>
            <a:r>
              <a:rPr lang="nl-BE" sz="1800" baseline="-25000" dirty="0"/>
              <a:t>7,14</a:t>
            </a:r>
            <a:r>
              <a:rPr lang="nl-BE" sz="1800" dirty="0"/>
              <a:t> + x</a:t>
            </a:r>
            <a:r>
              <a:rPr lang="nl-BE" sz="1800" baseline="-25000" dirty="0"/>
              <a:t>7,15</a:t>
            </a:r>
            <a:r>
              <a:rPr lang="nl-BE" sz="1800" dirty="0"/>
              <a:t> + x</a:t>
            </a:r>
            <a:r>
              <a:rPr lang="nl-BE" sz="1800" baseline="-25000" dirty="0"/>
              <a:t>7,16</a:t>
            </a:r>
            <a:r>
              <a:rPr lang="nl-BE" sz="1800" dirty="0"/>
              <a:t> = 4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86</a:t>
            </a:r>
            <a:r>
              <a:rPr lang="nl-BE" sz="1800" dirty="0"/>
              <a:t> + x</a:t>
            </a:r>
            <a:r>
              <a:rPr lang="nl-BE" sz="1800" baseline="-25000" dirty="0"/>
              <a:t>87</a:t>
            </a:r>
            <a:r>
              <a:rPr lang="nl-BE" sz="1800" dirty="0"/>
              <a:t> + x</a:t>
            </a:r>
            <a:r>
              <a:rPr lang="nl-BE" sz="1800" baseline="-25000" dirty="0"/>
              <a:t>88</a:t>
            </a:r>
            <a:r>
              <a:rPr lang="nl-BE" sz="1800" dirty="0"/>
              <a:t> + x</a:t>
            </a:r>
            <a:r>
              <a:rPr lang="nl-BE" sz="1800" baseline="-25000" dirty="0"/>
              <a:t>89</a:t>
            </a:r>
            <a:r>
              <a:rPr lang="nl-BE" sz="1800" dirty="0"/>
              <a:t> + x</a:t>
            </a:r>
            <a:r>
              <a:rPr lang="nl-BE" sz="1800" baseline="-25000" dirty="0"/>
              <a:t>8,10</a:t>
            </a:r>
            <a:r>
              <a:rPr lang="nl-BE" sz="1800" dirty="0"/>
              <a:t> + x</a:t>
            </a:r>
            <a:r>
              <a:rPr lang="nl-BE" sz="1800" baseline="-25000" dirty="0"/>
              <a:t>8,11</a:t>
            </a:r>
            <a:r>
              <a:rPr lang="nl-BE" sz="1800" dirty="0"/>
              <a:t> + x</a:t>
            </a:r>
            <a:r>
              <a:rPr lang="nl-BE" sz="1800" baseline="-25000" dirty="0"/>
              <a:t>8,12</a:t>
            </a:r>
            <a:r>
              <a:rPr lang="nl-BE" sz="1800" dirty="0"/>
              <a:t> + x</a:t>
            </a:r>
            <a:r>
              <a:rPr lang="nl-BE" sz="1800" baseline="-25000" dirty="0"/>
              <a:t>8,13</a:t>
            </a:r>
            <a:r>
              <a:rPr lang="nl-BE" sz="1800" dirty="0"/>
              <a:t> + x</a:t>
            </a:r>
            <a:r>
              <a:rPr lang="nl-BE" sz="1800" baseline="-25000" dirty="0"/>
              <a:t>8,14</a:t>
            </a:r>
            <a:r>
              <a:rPr lang="nl-BE" sz="1800" dirty="0"/>
              <a:t> + x</a:t>
            </a:r>
            <a:r>
              <a:rPr lang="nl-BE" sz="1800" baseline="-25000" dirty="0"/>
              <a:t>8,15</a:t>
            </a:r>
            <a:r>
              <a:rPr lang="nl-BE" sz="1800" dirty="0"/>
              <a:t> + x</a:t>
            </a:r>
            <a:r>
              <a:rPr lang="nl-BE" sz="1800" baseline="-25000" dirty="0"/>
              <a:t>8,16</a:t>
            </a:r>
            <a:r>
              <a:rPr lang="nl-BE" sz="1800" dirty="0"/>
              <a:t> = 2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99</a:t>
            </a:r>
            <a:r>
              <a:rPr lang="nl-BE" sz="1800" dirty="0"/>
              <a:t> + x</a:t>
            </a:r>
            <a:r>
              <a:rPr lang="nl-BE" sz="1800" baseline="-25000" dirty="0"/>
              <a:t>9,10</a:t>
            </a:r>
            <a:r>
              <a:rPr lang="nl-BE" sz="1800" dirty="0"/>
              <a:t> + x</a:t>
            </a:r>
            <a:r>
              <a:rPr lang="nl-BE" sz="1800" baseline="-25000" dirty="0"/>
              <a:t>9,11</a:t>
            </a:r>
            <a:r>
              <a:rPr lang="nl-BE" sz="1800" dirty="0"/>
              <a:t> + x</a:t>
            </a:r>
            <a:r>
              <a:rPr lang="nl-BE" sz="1800" baseline="-25000" dirty="0"/>
              <a:t>9,12</a:t>
            </a:r>
            <a:r>
              <a:rPr lang="nl-BE" sz="1800" dirty="0"/>
              <a:t> + x</a:t>
            </a:r>
            <a:r>
              <a:rPr lang="nl-BE" sz="1800" baseline="-25000" dirty="0"/>
              <a:t>9,13</a:t>
            </a:r>
            <a:r>
              <a:rPr lang="nl-BE" sz="1800" dirty="0"/>
              <a:t> + x</a:t>
            </a:r>
            <a:r>
              <a:rPr lang="nl-BE" sz="1800" baseline="-25000" dirty="0"/>
              <a:t>9,14</a:t>
            </a:r>
            <a:r>
              <a:rPr lang="nl-BE" sz="1800" dirty="0"/>
              <a:t> + x</a:t>
            </a:r>
            <a:r>
              <a:rPr lang="nl-BE" sz="1800" baseline="-25000" dirty="0"/>
              <a:t>9,15</a:t>
            </a:r>
            <a:r>
              <a:rPr lang="nl-BE" sz="1800" dirty="0"/>
              <a:t> + x</a:t>
            </a:r>
            <a:r>
              <a:rPr lang="nl-BE" sz="1800" baseline="-25000" dirty="0"/>
              <a:t>9,16</a:t>
            </a:r>
            <a:r>
              <a:rPr lang="nl-BE" sz="1800" dirty="0"/>
              <a:t> = 2</a:t>
            </a:r>
          </a:p>
          <a:p>
            <a:pPr marL="0" indent="0"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10,15</a:t>
            </a:r>
            <a:r>
              <a:rPr lang="nl-BE" sz="1800" dirty="0"/>
              <a:t> + x</a:t>
            </a:r>
            <a:r>
              <a:rPr lang="nl-BE" sz="1800" baseline="-25000" dirty="0"/>
              <a:t>10,16</a:t>
            </a:r>
            <a:r>
              <a:rPr lang="nl-BE" sz="1800" dirty="0"/>
              <a:t> + x</a:t>
            </a:r>
            <a:r>
              <a:rPr lang="nl-BE" sz="1800" baseline="-25000" dirty="0"/>
              <a:t>10,17</a:t>
            </a:r>
            <a:r>
              <a:rPr lang="nl-BE" sz="1800" dirty="0"/>
              <a:t> = 1</a:t>
            </a:r>
          </a:p>
        </p:txBody>
      </p:sp>
    </p:spTree>
    <p:extLst>
      <p:ext uri="{BB962C8B-B14F-4D97-AF65-F5344CB8AC3E}">
        <p14:creationId xmlns:p14="http://schemas.microsoft.com/office/powerpoint/2010/main" val="3344397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11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20000" y="1335987"/>
            <a:ext cx="792000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For </a:t>
            </a:r>
            <a:r>
              <a:rPr lang="nl-BE" sz="2000" dirty="0" err="1"/>
              <a:t>activity</a:t>
            </a:r>
            <a:r>
              <a:rPr lang="nl-BE" sz="2000" dirty="0"/>
              <a:t> 2: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22</a:t>
            </a:r>
            <a:r>
              <a:rPr lang="nl-BE" sz="2000" dirty="0"/>
              <a:t> - x</a:t>
            </a:r>
            <a:r>
              <a:rPr lang="nl-BE" sz="2000" baseline="-25000" dirty="0"/>
              <a:t>23</a:t>
            </a:r>
            <a:r>
              <a:rPr lang="nl-BE" sz="2000" dirty="0"/>
              <a:t>) 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23</a:t>
            </a:r>
            <a:r>
              <a:rPr lang="nl-BE" sz="2000" dirty="0"/>
              <a:t> - x</a:t>
            </a:r>
            <a:r>
              <a:rPr lang="nl-BE" sz="2000" baseline="-25000" dirty="0"/>
              <a:t>24</a:t>
            </a:r>
            <a:r>
              <a:rPr lang="nl-BE" sz="2000" dirty="0"/>
              <a:t>) - x</a:t>
            </a:r>
            <a:r>
              <a:rPr lang="nl-BE" sz="2000" baseline="-25000" dirty="0"/>
              <a:t>22 </a:t>
            </a:r>
            <a:r>
              <a:rPr lang="nl-BE" sz="2000" dirty="0"/>
              <a:t>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24</a:t>
            </a:r>
            <a:r>
              <a:rPr lang="nl-BE" sz="2000" dirty="0"/>
              <a:t> - x</a:t>
            </a:r>
            <a:r>
              <a:rPr lang="nl-BE" sz="2000" baseline="-25000" dirty="0"/>
              <a:t>25</a:t>
            </a:r>
            <a:r>
              <a:rPr lang="nl-BE" sz="2000" dirty="0"/>
              <a:t>) - x</a:t>
            </a:r>
            <a:r>
              <a:rPr lang="nl-BE" sz="2000" baseline="-25000" dirty="0"/>
              <a:t>22 </a:t>
            </a:r>
            <a:r>
              <a:rPr lang="nl-BE" sz="2000" dirty="0"/>
              <a:t>- x</a:t>
            </a:r>
            <a:r>
              <a:rPr lang="nl-BE" sz="2000" baseline="-25000" dirty="0"/>
              <a:t>23 </a:t>
            </a:r>
            <a:r>
              <a:rPr lang="nl-BE" sz="2000" dirty="0"/>
              <a:t>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25</a:t>
            </a:r>
            <a:r>
              <a:rPr lang="nl-BE" sz="2000" dirty="0"/>
              <a:t> - x</a:t>
            </a:r>
            <a:r>
              <a:rPr lang="nl-BE" sz="2000" baseline="-25000" dirty="0"/>
              <a:t>26</a:t>
            </a:r>
            <a:r>
              <a:rPr lang="nl-BE" sz="2000" dirty="0"/>
              <a:t>) - x</a:t>
            </a:r>
            <a:r>
              <a:rPr lang="nl-BE" sz="2000" baseline="-25000" dirty="0"/>
              <a:t>22 </a:t>
            </a:r>
            <a:r>
              <a:rPr lang="nl-BE" sz="2000" dirty="0"/>
              <a:t>- x</a:t>
            </a:r>
            <a:r>
              <a:rPr lang="nl-BE" sz="2000" baseline="-25000" dirty="0"/>
              <a:t>23 </a:t>
            </a:r>
            <a:r>
              <a:rPr lang="nl-BE" sz="2000" dirty="0"/>
              <a:t>- x</a:t>
            </a:r>
            <a:r>
              <a:rPr lang="nl-BE" sz="2000" baseline="-25000" dirty="0"/>
              <a:t>24 </a:t>
            </a:r>
            <a:r>
              <a:rPr lang="nl-BE" sz="2000" dirty="0"/>
              <a:t>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26</a:t>
            </a:r>
            <a:r>
              <a:rPr lang="nl-BE" sz="2000" dirty="0"/>
              <a:t> - x</a:t>
            </a:r>
            <a:r>
              <a:rPr lang="nl-BE" sz="2000" baseline="-25000" dirty="0"/>
              <a:t>27</a:t>
            </a:r>
            <a:r>
              <a:rPr lang="nl-BE" sz="2000" dirty="0"/>
              <a:t>) - x</a:t>
            </a:r>
            <a:r>
              <a:rPr lang="nl-BE" sz="2000" baseline="-25000" dirty="0"/>
              <a:t>23 </a:t>
            </a:r>
            <a:r>
              <a:rPr lang="nl-BE" sz="2000" dirty="0"/>
              <a:t>- x</a:t>
            </a:r>
            <a:r>
              <a:rPr lang="nl-BE" sz="2000" baseline="-25000" dirty="0"/>
              <a:t>24 </a:t>
            </a:r>
            <a:r>
              <a:rPr lang="nl-BE" sz="2000" dirty="0"/>
              <a:t>- x</a:t>
            </a:r>
            <a:r>
              <a:rPr lang="nl-BE" sz="2000" baseline="-25000" dirty="0"/>
              <a:t>25 </a:t>
            </a:r>
            <a:r>
              <a:rPr lang="nl-BE" sz="2000" dirty="0"/>
              <a:t>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2000" dirty="0"/>
              <a:t>4 (x</a:t>
            </a:r>
            <a:r>
              <a:rPr lang="nl-BE" sz="2000" baseline="-25000" dirty="0"/>
              <a:t>27</a:t>
            </a:r>
            <a:r>
              <a:rPr lang="nl-BE" sz="2000" dirty="0"/>
              <a:t> - x</a:t>
            </a:r>
            <a:r>
              <a:rPr lang="nl-BE" sz="2000" baseline="-25000" dirty="0"/>
              <a:t>28</a:t>
            </a:r>
            <a:r>
              <a:rPr lang="nl-BE" sz="2000" dirty="0"/>
              <a:t>) - x</a:t>
            </a:r>
            <a:r>
              <a:rPr lang="nl-BE" sz="2000" baseline="-25000" dirty="0"/>
              <a:t>24 </a:t>
            </a:r>
            <a:r>
              <a:rPr lang="nl-BE" sz="2000" dirty="0"/>
              <a:t>- x</a:t>
            </a:r>
            <a:r>
              <a:rPr lang="nl-BE" sz="2000" baseline="-25000" dirty="0"/>
              <a:t>25 </a:t>
            </a:r>
            <a:r>
              <a:rPr lang="nl-BE" sz="2000" dirty="0"/>
              <a:t>- x</a:t>
            </a:r>
            <a:r>
              <a:rPr lang="nl-BE" sz="2000" baseline="-25000" dirty="0"/>
              <a:t>26 </a:t>
            </a:r>
            <a:r>
              <a:rPr lang="nl-BE" sz="2000" dirty="0"/>
              <a:t>&lt;= 1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/>
              <a:t>Similar constraints for other activities</a:t>
            </a:r>
            <a:endParaRPr lang="nl-BE" sz="2000" dirty="0"/>
          </a:p>
        </p:txBody>
      </p:sp>
    </p:spTree>
    <p:extLst>
      <p:ext uri="{BB962C8B-B14F-4D97-AF65-F5344CB8AC3E}">
        <p14:creationId xmlns:p14="http://schemas.microsoft.com/office/powerpoint/2010/main" val="2223645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12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20000" y="1335987"/>
            <a:ext cx="7920000" cy="482627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For </a:t>
            </a:r>
            <a:r>
              <a:rPr lang="nl-BE" sz="1800" dirty="0" err="1"/>
              <a:t>precedence</a:t>
            </a:r>
            <a:r>
              <a:rPr lang="nl-BE" sz="1800" dirty="0"/>
              <a:t> </a:t>
            </a:r>
            <a:r>
              <a:rPr lang="nl-BE" sz="1800" dirty="0" err="1"/>
              <a:t>relation</a:t>
            </a:r>
            <a:r>
              <a:rPr lang="nl-BE" sz="1800" dirty="0"/>
              <a:t> (3,5):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57</a:t>
            </a:r>
            <a:r>
              <a:rPr lang="nl-BE" sz="1800" dirty="0"/>
              <a:t> &lt;= x</a:t>
            </a:r>
            <a:r>
              <a:rPr lang="nl-BE" sz="1800" baseline="-25000" dirty="0"/>
              <a:t>32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58</a:t>
            </a:r>
            <a:r>
              <a:rPr lang="nl-BE" sz="1800" dirty="0"/>
              <a:t> &lt;= x</a:t>
            </a:r>
            <a:r>
              <a:rPr lang="nl-BE" sz="1800" baseline="-25000" dirty="0"/>
              <a:t>33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59</a:t>
            </a:r>
            <a:r>
              <a:rPr lang="nl-BE" sz="1800" dirty="0"/>
              <a:t> &lt;= x</a:t>
            </a:r>
            <a:r>
              <a:rPr lang="nl-BE" sz="1800" baseline="-25000" dirty="0"/>
              <a:t>34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For </a:t>
            </a:r>
            <a:r>
              <a:rPr lang="nl-BE" sz="1800" dirty="0" err="1"/>
              <a:t>precedence</a:t>
            </a:r>
            <a:r>
              <a:rPr lang="nl-BE" sz="1800" dirty="0"/>
              <a:t> </a:t>
            </a:r>
            <a:r>
              <a:rPr lang="nl-BE" sz="1800" dirty="0" err="1"/>
              <a:t>relation</a:t>
            </a:r>
            <a:r>
              <a:rPr lang="nl-BE" sz="1800" dirty="0"/>
              <a:t> (4,6):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64</a:t>
            </a:r>
            <a:r>
              <a:rPr lang="nl-BE" sz="1800" dirty="0"/>
              <a:t> &lt;= x</a:t>
            </a:r>
            <a:r>
              <a:rPr lang="nl-BE" sz="1800" baseline="-25000" dirty="0"/>
              <a:t>42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65</a:t>
            </a:r>
            <a:r>
              <a:rPr lang="nl-BE" sz="1800" dirty="0"/>
              <a:t> &lt;= x</a:t>
            </a:r>
            <a:r>
              <a:rPr lang="nl-BE" sz="1800" baseline="-25000" dirty="0"/>
              <a:t>43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66</a:t>
            </a:r>
            <a:r>
              <a:rPr lang="nl-BE" sz="1800" dirty="0"/>
              <a:t> &lt;= x</a:t>
            </a:r>
            <a:r>
              <a:rPr lang="nl-BE" sz="1800" baseline="-25000" dirty="0"/>
              <a:t>43</a:t>
            </a:r>
            <a:r>
              <a:rPr lang="nl-BE" sz="1800" dirty="0"/>
              <a:t> + x</a:t>
            </a:r>
            <a:r>
              <a:rPr lang="nl-BE" sz="1800" baseline="-25000" dirty="0"/>
              <a:t>44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67</a:t>
            </a:r>
            <a:r>
              <a:rPr lang="nl-BE" sz="1800" dirty="0"/>
              <a:t> &lt;= x</a:t>
            </a:r>
            <a:r>
              <a:rPr lang="nl-BE" sz="1800" baseline="-25000" dirty="0"/>
              <a:t>43</a:t>
            </a:r>
            <a:r>
              <a:rPr lang="nl-BE" sz="1800" dirty="0"/>
              <a:t> + x</a:t>
            </a:r>
            <a:r>
              <a:rPr lang="nl-BE" sz="1800" baseline="-25000" dirty="0"/>
              <a:t>44 </a:t>
            </a:r>
            <a:r>
              <a:rPr lang="nl-BE" sz="1800" dirty="0"/>
              <a:t>+ x</a:t>
            </a:r>
            <a:r>
              <a:rPr lang="nl-BE" sz="1800" baseline="-25000" dirty="0"/>
              <a:t>45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68</a:t>
            </a:r>
            <a:r>
              <a:rPr lang="nl-BE" sz="1800" dirty="0"/>
              <a:t> &lt;= x</a:t>
            </a:r>
            <a:r>
              <a:rPr lang="nl-BE" sz="1800" baseline="-25000" dirty="0"/>
              <a:t>43</a:t>
            </a:r>
            <a:r>
              <a:rPr lang="nl-BE" sz="1800" dirty="0"/>
              <a:t> + x</a:t>
            </a:r>
            <a:r>
              <a:rPr lang="nl-BE" sz="1800" baseline="-25000" dirty="0"/>
              <a:t>44 </a:t>
            </a:r>
            <a:r>
              <a:rPr lang="nl-BE" sz="1800" dirty="0"/>
              <a:t>+ x</a:t>
            </a:r>
            <a:r>
              <a:rPr lang="nl-BE" sz="1800" baseline="-25000" dirty="0"/>
              <a:t>45 </a:t>
            </a:r>
            <a:r>
              <a:rPr lang="nl-BE" sz="1800" dirty="0"/>
              <a:t>+ x</a:t>
            </a:r>
            <a:r>
              <a:rPr lang="nl-BE" sz="1800" baseline="-25000" dirty="0"/>
              <a:t>46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BE" sz="1800" dirty="0"/>
              <a:t>x</a:t>
            </a:r>
            <a:r>
              <a:rPr lang="nl-BE" sz="1800" baseline="-25000" dirty="0"/>
              <a:t>69</a:t>
            </a:r>
            <a:r>
              <a:rPr lang="nl-BE" sz="1800" dirty="0"/>
              <a:t> &lt;= x</a:t>
            </a:r>
            <a:r>
              <a:rPr lang="nl-BE" sz="1800" baseline="-25000" dirty="0"/>
              <a:t>43</a:t>
            </a:r>
            <a:r>
              <a:rPr lang="nl-BE" sz="1800" dirty="0"/>
              <a:t> + x</a:t>
            </a:r>
            <a:r>
              <a:rPr lang="nl-BE" sz="1800" baseline="-25000" dirty="0"/>
              <a:t>44 </a:t>
            </a:r>
            <a:r>
              <a:rPr lang="nl-BE" sz="1800" dirty="0"/>
              <a:t>+ x</a:t>
            </a:r>
            <a:r>
              <a:rPr lang="nl-BE" sz="1800" baseline="-25000" dirty="0"/>
              <a:t>45 </a:t>
            </a:r>
            <a:r>
              <a:rPr lang="nl-BE" sz="1800" dirty="0"/>
              <a:t>+ x</a:t>
            </a:r>
            <a:r>
              <a:rPr lang="nl-BE" sz="1800" baseline="-25000" dirty="0"/>
              <a:t>46 </a:t>
            </a:r>
            <a:r>
              <a:rPr lang="nl-BE" sz="1800" dirty="0"/>
              <a:t>+ x</a:t>
            </a:r>
            <a:r>
              <a:rPr lang="nl-BE" sz="1800" baseline="-25000" dirty="0"/>
              <a:t>47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800" dirty="0"/>
              <a:t>Similar constraints for other precedence relations</a:t>
            </a:r>
            <a:endParaRPr lang="nl-BE" sz="1800" dirty="0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1335987"/>
            <a:ext cx="5972175" cy="2457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0460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13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942680" y="1535493"/>
            <a:ext cx="8813905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22</a:t>
            </a:r>
            <a:r>
              <a:rPr lang="nl-BE" sz="1400" dirty="0"/>
              <a:t> + 3 x</a:t>
            </a:r>
            <a:r>
              <a:rPr lang="nl-BE" sz="1400" baseline="-25000" dirty="0"/>
              <a:t>32</a:t>
            </a:r>
            <a:r>
              <a:rPr lang="nl-BE" sz="1400" dirty="0"/>
              <a:t> + 4 x</a:t>
            </a:r>
            <a:r>
              <a:rPr lang="nl-BE" sz="1400" baseline="-25000" dirty="0"/>
              <a:t>42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23</a:t>
            </a:r>
            <a:r>
              <a:rPr lang="nl-BE" sz="1400" dirty="0"/>
              <a:t> + 3 x</a:t>
            </a:r>
            <a:r>
              <a:rPr lang="nl-BE" sz="1400" baseline="-25000" dirty="0"/>
              <a:t>33</a:t>
            </a:r>
            <a:r>
              <a:rPr lang="nl-BE" sz="1400" dirty="0"/>
              <a:t> + 4 x</a:t>
            </a:r>
            <a:r>
              <a:rPr lang="nl-BE" sz="1400" baseline="-25000" dirty="0"/>
              <a:t>43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24</a:t>
            </a:r>
            <a:r>
              <a:rPr lang="nl-BE" sz="1400" dirty="0"/>
              <a:t> + 3 x</a:t>
            </a:r>
            <a:r>
              <a:rPr lang="nl-BE" sz="1400" baseline="-25000" dirty="0"/>
              <a:t>34</a:t>
            </a:r>
            <a:r>
              <a:rPr lang="nl-BE" sz="1400" dirty="0"/>
              <a:t> + 4 x</a:t>
            </a:r>
            <a:r>
              <a:rPr lang="nl-BE" sz="1400" baseline="-25000" dirty="0"/>
              <a:t>44</a:t>
            </a:r>
            <a:r>
              <a:rPr lang="nl-BE" sz="1400" dirty="0"/>
              <a:t> + 3 x</a:t>
            </a:r>
            <a:r>
              <a:rPr lang="nl-BE" sz="1400" baseline="-25000" dirty="0"/>
              <a:t>64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25</a:t>
            </a:r>
            <a:r>
              <a:rPr lang="nl-BE" sz="1400" dirty="0"/>
              <a:t> + 3 x</a:t>
            </a:r>
            <a:r>
              <a:rPr lang="nl-BE" sz="1400" baseline="-25000" dirty="0"/>
              <a:t>35</a:t>
            </a:r>
            <a:r>
              <a:rPr lang="nl-BE" sz="1400" dirty="0"/>
              <a:t> + 4 x</a:t>
            </a:r>
            <a:r>
              <a:rPr lang="nl-BE" sz="1400" baseline="-25000" dirty="0"/>
              <a:t>45</a:t>
            </a:r>
            <a:r>
              <a:rPr lang="nl-BE" sz="1400" dirty="0"/>
              <a:t> + 3 x</a:t>
            </a:r>
            <a:r>
              <a:rPr lang="nl-BE" sz="1400" baseline="-25000" dirty="0"/>
              <a:t>65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26</a:t>
            </a:r>
            <a:r>
              <a:rPr lang="nl-BE" sz="1400" dirty="0"/>
              <a:t> + 3 x</a:t>
            </a:r>
            <a:r>
              <a:rPr lang="nl-BE" sz="1400" baseline="-25000" dirty="0"/>
              <a:t>36</a:t>
            </a:r>
            <a:r>
              <a:rPr lang="nl-BE" sz="1400" dirty="0"/>
              <a:t> + 4 x</a:t>
            </a:r>
            <a:r>
              <a:rPr lang="nl-BE" sz="1400" baseline="-25000" dirty="0"/>
              <a:t>46</a:t>
            </a:r>
            <a:r>
              <a:rPr lang="nl-BE" sz="1400" dirty="0"/>
              <a:t> + 3 x</a:t>
            </a:r>
            <a:r>
              <a:rPr lang="nl-BE" sz="1400" baseline="-25000" dirty="0"/>
              <a:t>66</a:t>
            </a:r>
            <a:r>
              <a:rPr lang="nl-BE" sz="1400" dirty="0"/>
              <a:t> + 3 x</a:t>
            </a:r>
            <a:r>
              <a:rPr lang="nl-BE" sz="1400" baseline="-25000" dirty="0"/>
              <a:t>86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27</a:t>
            </a:r>
            <a:r>
              <a:rPr lang="nl-BE" sz="1400" dirty="0"/>
              <a:t> + 3 x</a:t>
            </a:r>
            <a:r>
              <a:rPr lang="nl-BE" sz="1400" baseline="-25000" dirty="0"/>
              <a:t>37</a:t>
            </a:r>
            <a:r>
              <a:rPr lang="nl-BE" sz="1400" dirty="0"/>
              <a:t> + 4 x</a:t>
            </a:r>
            <a:r>
              <a:rPr lang="nl-BE" sz="1400" baseline="-25000" dirty="0"/>
              <a:t>47</a:t>
            </a:r>
            <a:r>
              <a:rPr lang="nl-BE" sz="1400" dirty="0"/>
              <a:t> + 4 x</a:t>
            </a:r>
            <a:r>
              <a:rPr lang="nl-BE" sz="1400" baseline="-25000" dirty="0"/>
              <a:t>57</a:t>
            </a:r>
            <a:r>
              <a:rPr lang="nl-BE" sz="1400" dirty="0"/>
              <a:t> + 3 x</a:t>
            </a:r>
            <a:r>
              <a:rPr lang="nl-BE" sz="1400" baseline="-25000" dirty="0"/>
              <a:t>67</a:t>
            </a:r>
            <a:r>
              <a:rPr lang="nl-BE" sz="1400" dirty="0"/>
              <a:t> + 3 x</a:t>
            </a:r>
            <a:r>
              <a:rPr lang="nl-BE" sz="1400" baseline="-25000" dirty="0"/>
              <a:t>87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28</a:t>
            </a:r>
            <a:r>
              <a:rPr lang="nl-BE" sz="1400" dirty="0"/>
              <a:t> + 3 x</a:t>
            </a:r>
            <a:r>
              <a:rPr lang="nl-BE" sz="1400" baseline="-25000" dirty="0"/>
              <a:t>38</a:t>
            </a:r>
            <a:r>
              <a:rPr lang="nl-BE" sz="1400" dirty="0"/>
              <a:t> + 4 x</a:t>
            </a:r>
            <a:r>
              <a:rPr lang="nl-BE" sz="1400" baseline="-25000" dirty="0"/>
              <a:t>48</a:t>
            </a:r>
            <a:r>
              <a:rPr lang="nl-BE" sz="1400" dirty="0"/>
              <a:t> + 4 x</a:t>
            </a:r>
            <a:r>
              <a:rPr lang="nl-BE" sz="1400" baseline="-25000" dirty="0"/>
              <a:t>58</a:t>
            </a:r>
            <a:r>
              <a:rPr lang="nl-BE" sz="1400" dirty="0"/>
              <a:t> + 3 x</a:t>
            </a:r>
            <a:r>
              <a:rPr lang="nl-BE" sz="1400" baseline="-25000" dirty="0"/>
              <a:t>68</a:t>
            </a:r>
            <a:r>
              <a:rPr lang="nl-BE" sz="1400" dirty="0"/>
              <a:t> + 3 x</a:t>
            </a:r>
            <a:r>
              <a:rPr lang="nl-BE" sz="1400" baseline="-25000" dirty="0"/>
              <a:t>88</a:t>
            </a:r>
            <a:r>
              <a:rPr lang="nl-BE" sz="1400" dirty="0"/>
              <a:t> + 6 x</a:t>
            </a:r>
            <a:r>
              <a:rPr lang="nl-BE" sz="1400" baseline="-25000" dirty="0"/>
              <a:t>98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49</a:t>
            </a:r>
            <a:r>
              <a:rPr lang="nl-BE" sz="1400" dirty="0"/>
              <a:t> + 4 x</a:t>
            </a:r>
            <a:r>
              <a:rPr lang="nl-BE" sz="1400" baseline="-25000" dirty="0"/>
              <a:t>59</a:t>
            </a:r>
            <a:r>
              <a:rPr lang="nl-BE" sz="1400" dirty="0"/>
              <a:t> + 3 x</a:t>
            </a:r>
            <a:r>
              <a:rPr lang="nl-BE" sz="1400" baseline="-25000" dirty="0"/>
              <a:t>69</a:t>
            </a:r>
            <a:r>
              <a:rPr lang="nl-BE" sz="1400" dirty="0"/>
              <a:t> + 3 x</a:t>
            </a:r>
            <a:r>
              <a:rPr lang="nl-BE" sz="1400" baseline="-25000" dirty="0"/>
              <a:t>89</a:t>
            </a:r>
            <a:r>
              <a:rPr lang="nl-BE" sz="1400" dirty="0"/>
              <a:t> + 6 x</a:t>
            </a:r>
            <a:r>
              <a:rPr lang="nl-BE" sz="1400" baseline="-25000" dirty="0"/>
              <a:t>99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5,10</a:t>
            </a:r>
            <a:r>
              <a:rPr lang="nl-BE" sz="1400" dirty="0"/>
              <a:t> + 3 x</a:t>
            </a:r>
            <a:r>
              <a:rPr lang="nl-BE" sz="1400" baseline="-25000" dirty="0"/>
              <a:t>6,10</a:t>
            </a:r>
            <a:r>
              <a:rPr lang="nl-BE" sz="1400" dirty="0"/>
              <a:t> + 3 x</a:t>
            </a:r>
            <a:r>
              <a:rPr lang="nl-BE" sz="1400" baseline="-25000" dirty="0"/>
              <a:t>8,10</a:t>
            </a:r>
            <a:r>
              <a:rPr lang="nl-BE" sz="1400" dirty="0"/>
              <a:t> + 6 x</a:t>
            </a:r>
            <a:r>
              <a:rPr lang="nl-BE" sz="1400" baseline="-25000" dirty="0"/>
              <a:t>9,10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5,11</a:t>
            </a:r>
            <a:r>
              <a:rPr lang="nl-BE" sz="1400" dirty="0"/>
              <a:t> + 3 x</a:t>
            </a:r>
            <a:r>
              <a:rPr lang="nl-BE" sz="1400" baseline="-25000" dirty="0"/>
              <a:t>6,11</a:t>
            </a:r>
            <a:r>
              <a:rPr lang="nl-BE" sz="1400" dirty="0"/>
              <a:t> + 5 x</a:t>
            </a:r>
            <a:r>
              <a:rPr lang="nl-BE" sz="1400" baseline="-25000" dirty="0"/>
              <a:t>7,11</a:t>
            </a:r>
            <a:r>
              <a:rPr lang="nl-BE" sz="1400" dirty="0"/>
              <a:t> + 3 x</a:t>
            </a:r>
            <a:r>
              <a:rPr lang="nl-BE" sz="1400" baseline="-25000" dirty="0"/>
              <a:t>8,11</a:t>
            </a:r>
            <a:r>
              <a:rPr lang="nl-BE" sz="1400" dirty="0"/>
              <a:t> + 6 x</a:t>
            </a:r>
            <a:r>
              <a:rPr lang="nl-BE" sz="1400" baseline="-25000" dirty="0"/>
              <a:t>9,11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5,12</a:t>
            </a:r>
            <a:r>
              <a:rPr lang="nl-BE" sz="1400" dirty="0"/>
              <a:t> + 3 x</a:t>
            </a:r>
            <a:r>
              <a:rPr lang="nl-BE" sz="1400" baseline="-25000" dirty="0"/>
              <a:t>6,12</a:t>
            </a:r>
            <a:r>
              <a:rPr lang="nl-BE" sz="1400" dirty="0"/>
              <a:t> + 5 x</a:t>
            </a:r>
            <a:r>
              <a:rPr lang="nl-BE" sz="1400" baseline="-25000" dirty="0"/>
              <a:t>7,12</a:t>
            </a:r>
            <a:r>
              <a:rPr lang="nl-BE" sz="1400" dirty="0"/>
              <a:t> + 3 x</a:t>
            </a:r>
            <a:r>
              <a:rPr lang="nl-BE" sz="1400" baseline="-25000" dirty="0"/>
              <a:t>8,12</a:t>
            </a:r>
            <a:r>
              <a:rPr lang="nl-BE" sz="1400" dirty="0"/>
              <a:t> + 6 x</a:t>
            </a:r>
            <a:r>
              <a:rPr lang="nl-BE" sz="1400" baseline="-25000" dirty="0"/>
              <a:t>9,12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3 x</a:t>
            </a:r>
            <a:r>
              <a:rPr lang="nl-BE" sz="1400" baseline="-25000" dirty="0"/>
              <a:t>6,13</a:t>
            </a:r>
            <a:r>
              <a:rPr lang="nl-BE" sz="1400" dirty="0"/>
              <a:t> + 5 x</a:t>
            </a:r>
            <a:r>
              <a:rPr lang="nl-BE" sz="1400" baseline="-25000" dirty="0"/>
              <a:t>7,13</a:t>
            </a:r>
            <a:r>
              <a:rPr lang="nl-BE" sz="1400" dirty="0"/>
              <a:t> + 3 x</a:t>
            </a:r>
            <a:r>
              <a:rPr lang="nl-BE" sz="1400" baseline="-25000" dirty="0"/>
              <a:t>8,13</a:t>
            </a:r>
            <a:r>
              <a:rPr lang="nl-BE" sz="1400" dirty="0"/>
              <a:t> + 6 x</a:t>
            </a:r>
            <a:r>
              <a:rPr lang="nl-BE" sz="1400" baseline="-25000" dirty="0"/>
              <a:t>9,13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3 x</a:t>
            </a:r>
            <a:r>
              <a:rPr lang="nl-BE" sz="1400" baseline="-25000" dirty="0"/>
              <a:t>6,14</a:t>
            </a:r>
            <a:r>
              <a:rPr lang="nl-BE" sz="1400" dirty="0"/>
              <a:t> + 5 x</a:t>
            </a:r>
            <a:r>
              <a:rPr lang="nl-BE" sz="1400" baseline="-25000" dirty="0"/>
              <a:t>7,14</a:t>
            </a:r>
            <a:r>
              <a:rPr lang="nl-BE" sz="1400" dirty="0"/>
              <a:t> + 3 x</a:t>
            </a:r>
            <a:r>
              <a:rPr lang="nl-BE" sz="1400" baseline="-25000" dirty="0"/>
              <a:t>8,14</a:t>
            </a:r>
            <a:r>
              <a:rPr lang="nl-BE" sz="1400" dirty="0"/>
              <a:t> + 6 x</a:t>
            </a:r>
            <a:r>
              <a:rPr lang="nl-BE" sz="1400" baseline="-25000" dirty="0"/>
              <a:t>9,14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7,15</a:t>
            </a:r>
            <a:r>
              <a:rPr lang="nl-BE" sz="1400" dirty="0"/>
              <a:t> + 3 x</a:t>
            </a:r>
            <a:r>
              <a:rPr lang="nl-BE" sz="1400" baseline="-25000" dirty="0"/>
              <a:t>8,15</a:t>
            </a:r>
            <a:r>
              <a:rPr lang="nl-BE" sz="1400" dirty="0"/>
              <a:t> + 6 x</a:t>
            </a:r>
            <a:r>
              <a:rPr lang="nl-BE" sz="1400" baseline="-25000" dirty="0"/>
              <a:t>9,15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7,16</a:t>
            </a:r>
            <a:r>
              <a:rPr lang="nl-BE" sz="1400" dirty="0"/>
              <a:t> + 3 x</a:t>
            </a:r>
            <a:r>
              <a:rPr lang="nl-BE" sz="1400" baseline="-25000" dirty="0"/>
              <a:t>8,16</a:t>
            </a:r>
            <a:r>
              <a:rPr lang="nl-BE" sz="1400" dirty="0"/>
              <a:t> + 6 x</a:t>
            </a:r>
            <a:r>
              <a:rPr lang="nl-BE" sz="1400" baseline="-25000" dirty="0"/>
              <a:t>9,16</a:t>
            </a:r>
            <a:r>
              <a:rPr lang="nl-BE" sz="1400" dirty="0"/>
              <a:t> &lt;= 10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154451" y="6313583"/>
            <a:ext cx="632625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5154451" y="1252330"/>
            <a:ext cx="0" cy="506125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551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87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623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659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695445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731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767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803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839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875445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911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947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983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1019445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1055445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406404" y="613501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66814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199035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94450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10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06797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838118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11351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9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45454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77201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52169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8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84111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16284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0826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22768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367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29483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5512256" y="2035223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5860948" y="2133955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6232256" y="2232687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5512256" y="2430151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6597112" y="2331419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5872256" y="2519919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6239130" y="2609687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5512256" y="2699455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5886006" y="2789223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239130" y="2878991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6607130" y="2968759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6980880" y="3058527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7334004" y="3148295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674335" y="3238063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7332881" y="3327831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7673889" y="3426563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8039131" y="3525295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6248631" y="3624027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607130" y="3713795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6955509" y="3803563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7333065" y="3893331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7691564" y="3983099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8039943" y="4072867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8399131" y="4162635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8769895" y="4252403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9110903" y="4351135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9476145" y="4449867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6978372" y="4548599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7322926" y="4638367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7684953" y="4728135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8038077" y="4817903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8413577" y="4907671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8763767" y="4997439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9131767" y="5087207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9482071" y="5176975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9858641" y="5266743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10198972" y="5356511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8038077" y="538932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8401854" y="5479093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8763767" y="5568861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9131767" y="5658629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9482071" y="5748397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9858641" y="583816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10198972" y="5927912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 flipV="1">
            <a:off x="10911352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 flipV="1">
            <a:off x="11245198" y="1603477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10951616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0590699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>
            <a:off x="5158825" y="1676749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509417" y="1772305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889002" y="1869306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10191479" y="6052556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10542071" y="6148112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10921656" y="6245113"/>
            <a:ext cx="3625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640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mistakes</a:t>
            </a:r>
            <a:endParaRPr lang="nl-B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200" dirty="0"/>
                  <a:t>Don’t forget to include the objective function: 15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10,15</m:t>
                        </m:r>
                      </m:sub>
                    </m:sSub>
                  </m:oMath>
                </a14:m>
                <a:r>
                  <a:rPr lang="nl-BE" sz="2200" dirty="0"/>
                  <a:t> + </a:t>
                </a:r>
                <a:r>
                  <a:rPr lang="en-US" sz="2200" dirty="0"/>
                  <a:t>16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10,16</m:t>
                        </m:r>
                      </m:sub>
                    </m:sSub>
                    <m:r>
                      <a:rPr lang="en-US" sz="22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US" sz="2200" dirty="0"/>
                      <m:t>17 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10,17</m:t>
                        </m:r>
                      </m:sub>
                    </m:sSub>
                  </m:oMath>
                </a14:m>
                <a:r>
                  <a:rPr lang="nl-BE" sz="2200" dirty="0"/>
                  <a:t> + </a:t>
                </a:r>
                <a:r>
                  <a:rPr lang="en-US" sz="2200" dirty="0"/>
                  <a:t>18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10,18</m:t>
                        </m:r>
                      </m:sub>
                    </m:sSub>
                  </m:oMath>
                </a14:m>
                <a:endParaRPr lang="en-US" sz="2200" dirty="0"/>
              </a:p>
              <a:p>
                <a:pPr lvl="1">
                  <a:lnSpc>
                    <a:spcPct val="150000"/>
                  </a:lnSpc>
                </a:pPr>
                <a:r>
                  <a:rPr lang="en-US" sz="2200" dirty="0"/>
                  <a:t>Makespan of 16 </a:t>
                </a:r>
                <a:r>
                  <a:rPr lang="en-US" sz="2200" dirty="0">
                    <a:sym typeface="Wingdings" panose="05000000000000000000" pitchFamily="2" charset="2"/>
                  </a:rPr>
                  <a:t> </a:t>
                </a:r>
                <a:r>
                  <a:rPr lang="en-US" sz="2200" dirty="0"/>
                  <a:t>you want 15 or less. However, you need to add 2 (duration of dummy start/end): 15 + 2 = 17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200" dirty="0"/>
                  <a:t>Only general formulation is not sufficient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sz="2200" dirty="0"/>
                  <a:t>Try to write down some of the constraints for this specific network!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/>
                  <a:t>Don’t introduce incorrect constraints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sz="1800" dirty="0"/>
                  <a:t>For example: precedence relation (4,6):</a:t>
                </a:r>
              </a:p>
              <a:p>
                <a:pPr lvl="2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6,6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4,4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dirty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6,6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4,3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4,4</m:t>
                        </m:r>
                      </m:sub>
                    </m:sSub>
                  </m:oMath>
                </a14:m>
                <a:endParaRPr lang="en-US" sz="18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35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3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484" t="12851" r="21168" b="5217"/>
          <a:stretch/>
        </p:blipFill>
        <p:spPr>
          <a:xfrm>
            <a:off x="2110408" y="1321904"/>
            <a:ext cx="7971183" cy="529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01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3181" y="365125"/>
            <a:ext cx="10515600" cy="1325563"/>
          </a:xfrm>
        </p:spPr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16</a:t>
            </a:fld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5481917" y="1853914"/>
            <a:ext cx="1170432" cy="9144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1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2891123" y="1853914"/>
            <a:ext cx="1170432" cy="914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0:0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10721163" y="1853914"/>
            <a:ext cx="1170432" cy="914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5:0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8249633" y="1853914"/>
            <a:ext cx="1170432" cy="9144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4:2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3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6907322" y="273050"/>
            <a:ext cx="1170432" cy="914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1:5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1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6907322" y="3723555"/>
            <a:ext cx="1170432" cy="9144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2</a:t>
            </a:r>
            <a:endParaRPr lang="nl-BE" sz="2400" dirty="0">
              <a:solidFill>
                <a:schemeClr val="tx1"/>
              </a:solidFill>
            </a:endParaRPr>
          </a:p>
        </p:txBody>
      </p:sp>
      <p:cxnSp>
        <p:nvCxnSpPr>
          <p:cNvPr id="30" name="Straight Arrow Connector 29"/>
          <p:cNvCxnSpPr>
            <a:stCxn id="33" idx="6"/>
            <a:endCxn id="3" idx="2"/>
          </p:cNvCxnSpPr>
          <p:nvPr/>
        </p:nvCxnSpPr>
        <p:spPr>
          <a:xfrm>
            <a:off x="4061555" y="2311114"/>
            <a:ext cx="142036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endCxn id="37" idx="2"/>
          </p:cNvCxnSpPr>
          <p:nvPr/>
        </p:nvCxnSpPr>
        <p:spPr>
          <a:xfrm>
            <a:off x="6652349" y="2311114"/>
            <a:ext cx="159728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endCxn id="36" idx="2"/>
          </p:cNvCxnSpPr>
          <p:nvPr/>
        </p:nvCxnSpPr>
        <p:spPr>
          <a:xfrm>
            <a:off x="9420065" y="2311114"/>
            <a:ext cx="130109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endCxn id="38" idx="2"/>
          </p:cNvCxnSpPr>
          <p:nvPr/>
        </p:nvCxnSpPr>
        <p:spPr>
          <a:xfrm flipV="1">
            <a:off x="4030408" y="730250"/>
            <a:ext cx="2876914" cy="14140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endCxn id="39" idx="2"/>
          </p:cNvCxnSpPr>
          <p:nvPr/>
        </p:nvCxnSpPr>
        <p:spPr>
          <a:xfrm>
            <a:off x="4030408" y="2477959"/>
            <a:ext cx="2876914" cy="17027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38" idx="6"/>
          </p:cNvCxnSpPr>
          <p:nvPr/>
        </p:nvCxnSpPr>
        <p:spPr>
          <a:xfrm>
            <a:off x="8077754" y="730250"/>
            <a:ext cx="2721201" cy="14140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9" idx="6"/>
          </p:cNvCxnSpPr>
          <p:nvPr/>
        </p:nvCxnSpPr>
        <p:spPr>
          <a:xfrm flipV="1">
            <a:off x="8077754" y="2472261"/>
            <a:ext cx="2721201" cy="17084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64356" y="2931540"/>
            <a:ext cx="51725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CP = 0-1-5 with a length of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At time 0, activities 1, 2 and 3 can be started with a resource requirement of 4, which is beyond the availability of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 = {{1}, {2}, {3}}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Delaying alternatives: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2 &lt;.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3 &lt;. 2</a:t>
            </a:r>
            <a:endParaRPr lang="nl-BE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2 &lt;. 3</a:t>
            </a:r>
          </a:p>
        </p:txBody>
      </p:sp>
    </p:spTree>
    <p:extLst>
      <p:ext uri="{BB962C8B-B14F-4D97-AF65-F5344CB8AC3E}">
        <p14:creationId xmlns:p14="http://schemas.microsoft.com/office/powerpoint/2010/main" val="229920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14932"/>
          </a:xfrm>
        </p:spPr>
        <p:txBody>
          <a:bodyPr>
            <a:normAutofit fontScale="92500" lnSpcReduction="10000"/>
          </a:bodyPr>
          <a:lstStyle/>
          <a:p>
            <a:pPr marL="285750" indent="-285750"/>
            <a:r>
              <a:rPr lang="en-US" dirty="0"/>
              <a:t>2 &lt;. 1: CPLB = 2 + 5 = 7</a:t>
            </a:r>
          </a:p>
          <a:p>
            <a:pPr marL="0" indent="0">
              <a:buNone/>
            </a:pPr>
            <a:r>
              <a:rPr lang="en-US" dirty="0"/>
              <a:t>	CSLB = max (7 + 2 – 0) = 9</a:t>
            </a:r>
          </a:p>
          <a:p>
            <a:pPr marL="0" indent="0">
              <a:buNone/>
            </a:pPr>
            <a:endParaRPr lang="en-US" dirty="0"/>
          </a:p>
          <a:p>
            <a:pPr marL="285750" indent="-285750"/>
            <a:r>
              <a:rPr lang="en-US" dirty="0"/>
              <a:t>3 &lt;. 2: CPLB = 3 + 4 = 7</a:t>
            </a:r>
          </a:p>
          <a:p>
            <a:pPr marL="0" indent="0">
              <a:buNone/>
            </a:pPr>
            <a:r>
              <a:rPr lang="en-US" dirty="0"/>
              <a:t>	CSLB = max (7) = 7</a:t>
            </a:r>
          </a:p>
          <a:p>
            <a:pPr marL="0" indent="0">
              <a:buNone/>
            </a:pPr>
            <a:endParaRPr lang="nl-BE" dirty="0"/>
          </a:p>
          <a:p>
            <a:pPr marL="285750" indent="-285750"/>
            <a:r>
              <a:rPr lang="en-US" dirty="0"/>
              <a:t>2 &lt;. 3: CPLB = 2 + 3 = 5</a:t>
            </a:r>
          </a:p>
          <a:p>
            <a:pPr marL="0" indent="0">
              <a:buNone/>
            </a:pPr>
            <a:r>
              <a:rPr lang="en-US" dirty="0"/>
              <a:t>	CSLB = max (5 + 2 – 0) = 7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>
                <a:solidFill>
                  <a:srgbClr val="FF0000"/>
                </a:solidFill>
              </a:rPr>
              <a:t>CSLB = max (5 + 3 – 3;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		5 + 2 – 0) = 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17</a:t>
            </a:fld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596128" y="2276856"/>
            <a:ext cx="4480560" cy="914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5596128" y="993913"/>
            <a:ext cx="0" cy="12920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5596128" y="1750322"/>
            <a:ext cx="108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2:1</a:t>
            </a:r>
            <a:endParaRPr lang="nl-BE" sz="2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76128" y="1746000"/>
            <a:ext cx="270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1:1</a:t>
            </a:r>
            <a:endParaRPr lang="nl-BE" sz="2800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676128" y="1412854"/>
            <a:ext cx="2689116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731985" y="1027906"/>
            <a:ext cx="57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4:3</a:t>
            </a:r>
            <a:endParaRPr lang="nl-BE" sz="2400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5585244" y="4267995"/>
            <a:ext cx="4480560" cy="914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5585244" y="2985052"/>
            <a:ext cx="0" cy="12920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228244" y="3731294"/>
            <a:ext cx="108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2:1</a:t>
            </a:r>
            <a:endParaRPr lang="nl-BE" sz="28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30320" y="3737139"/>
            <a:ext cx="108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4:3</a:t>
            </a:r>
            <a:endParaRPr lang="nl-BE" sz="2800" dirty="0">
              <a:solidFill>
                <a:schemeClr val="tx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5630320" y="6119063"/>
            <a:ext cx="3165810" cy="24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5630320" y="4829387"/>
            <a:ext cx="0" cy="12920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630320" y="5585796"/>
            <a:ext cx="108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2:1</a:t>
            </a:r>
            <a:endParaRPr lang="nl-BE" sz="28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710320" y="5581474"/>
            <a:ext cx="16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3:2</a:t>
            </a:r>
            <a:endParaRPr lang="nl-BE" sz="2800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6710320" y="5247861"/>
            <a:ext cx="1620000" cy="46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248122" y="4855133"/>
            <a:ext cx="57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4:3</a:t>
            </a:r>
            <a:endParaRPr lang="nl-BE" sz="2400" dirty="0"/>
          </a:p>
        </p:txBody>
      </p:sp>
      <p:sp>
        <p:nvSpPr>
          <p:cNvPr id="28" name="Rectangle 27"/>
          <p:cNvSpPr/>
          <p:nvPr/>
        </p:nvSpPr>
        <p:spPr>
          <a:xfrm>
            <a:off x="5596744" y="3735759"/>
            <a:ext cx="16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3:2</a:t>
            </a:r>
            <a:endParaRPr lang="nl-BE" sz="2800" dirty="0">
              <a:solidFill>
                <a:schemeClr val="tx1"/>
              </a:solidFill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8978437" y="6125796"/>
            <a:ext cx="3104208" cy="99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8978437" y="4843648"/>
            <a:ext cx="0" cy="12920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8991696" y="5585796"/>
            <a:ext cx="2700000" cy="54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1:1</a:t>
            </a:r>
            <a:endParaRPr lang="nl-BE" sz="2800" dirty="0">
              <a:solidFill>
                <a:srgbClr val="FF000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10058437" y="5262589"/>
            <a:ext cx="1620000" cy="1863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0530541" y="4855133"/>
            <a:ext cx="57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3:2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10055214" y="4828029"/>
            <a:ext cx="1620000" cy="1863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0527318" y="4420573"/>
            <a:ext cx="57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4:3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30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/>
      <p:bldP spid="17" grpId="0" animBg="1"/>
      <p:bldP spid="18" grpId="0" animBg="1"/>
      <p:bldP spid="23" grpId="0" animBg="1"/>
      <p:bldP spid="24" grpId="0" animBg="1"/>
      <p:bldP spid="26" grpId="0"/>
      <p:bldP spid="28" grpId="0" animBg="1"/>
      <p:bldP spid="33" grpId="0" animBg="1"/>
      <p:bldP spid="35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600575" y="1571625"/>
            <a:ext cx="2209800" cy="12573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Root node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CPLB = 5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(CSLB = 7)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0575" y="4272153"/>
            <a:ext cx="2209800" cy="12573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3 &lt;. 2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CPLB = 7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CSLB = 7</a:t>
            </a:r>
            <a:endParaRPr lang="nl-BE" sz="2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12367" y="4272153"/>
            <a:ext cx="2209800" cy="12573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0000"/>
                </a:solidFill>
              </a:rPr>
              <a:t>2 &lt;. 3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CPLB = 5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CSLB = 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88783" y="4272153"/>
            <a:ext cx="2209800" cy="12573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2 &lt;. 1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CPLB = 7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CSLB = 9</a:t>
            </a:r>
            <a:endParaRPr lang="nl-BE" sz="2400" dirty="0">
              <a:solidFill>
                <a:schemeClr val="tx1"/>
              </a:solidFill>
            </a:endParaRPr>
          </a:p>
        </p:txBody>
      </p:sp>
      <p:cxnSp>
        <p:nvCxnSpPr>
          <p:cNvPr id="10" name="Straight Connector 9"/>
          <p:cNvCxnSpPr>
            <a:stCxn id="5" idx="2"/>
            <a:endCxn id="6" idx="0"/>
          </p:cNvCxnSpPr>
          <p:nvPr/>
        </p:nvCxnSpPr>
        <p:spPr>
          <a:xfrm>
            <a:off x="5705475" y="2828925"/>
            <a:ext cx="0" cy="14432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endCxn id="8" idx="0"/>
          </p:cNvCxnSpPr>
          <p:nvPr/>
        </p:nvCxnSpPr>
        <p:spPr>
          <a:xfrm>
            <a:off x="5986272" y="2828925"/>
            <a:ext cx="2907411" cy="14432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7" idx="0"/>
          </p:cNvCxnSpPr>
          <p:nvPr/>
        </p:nvCxnSpPr>
        <p:spPr>
          <a:xfrm flipH="1">
            <a:off x="2517267" y="2828925"/>
            <a:ext cx="2981325" cy="144322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4825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mistakes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Renumbering the activities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Calculating the critical sequence lower bound only for one delaying alternative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Calculating the critical sequence lower bound and not using it in the branch-and-bound tree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87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4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20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130" t="25265" r="23000" b="11450"/>
          <a:stretch/>
        </p:blipFill>
        <p:spPr>
          <a:xfrm>
            <a:off x="1492236" y="1284396"/>
            <a:ext cx="9207528" cy="538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319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21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026640" y="190209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39932" y="159844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26640" y="159844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2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3348" y="159844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3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12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1070" y="300667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6 &lt;. 4,8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13864" y="300667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6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29636" y="441490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12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3328" y="441490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81482" y="441490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7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29317" y="300667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6 &lt;. 2,4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7471" y="300667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6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95355" y="582313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5 &lt;. 7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9047" y="582313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7 &lt;. 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47201" y="582313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7 &lt;. 5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>
            <a:stCxn id="5" idx="2"/>
            <a:endCxn id="7" idx="0"/>
          </p:cNvCxnSpPr>
          <p:nvPr/>
        </p:nvCxnSpPr>
        <p:spPr>
          <a:xfrm>
            <a:off x="5601071" y="952209"/>
            <a:ext cx="0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" idx="2"/>
            <a:endCxn id="8" idx="0"/>
          </p:cNvCxnSpPr>
          <p:nvPr/>
        </p:nvCxnSpPr>
        <p:spPr>
          <a:xfrm>
            <a:off x="5601071" y="95220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5" idx="2"/>
            <a:endCxn id="6" idx="0"/>
          </p:cNvCxnSpPr>
          <p:nvPr/>
        </p:nvCxnSpPr>
        <p:spPr>
          <a:xfrm flipH="1">
            <a:off x="3514363" y="95220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6" idx="2"/>
            <a:endCxn id="10" idx="0"/>
          </p:cNvCxnSpPr>
          <p:nvPr/>
        </p:nvCxnSpPr>
        <p:spPr>
          <a:xfrm>
            <a:off x="3514363" y="2360440"/>
            <a:ext cx="107393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9" idx="2"/>
            <a:endCxn id="11" idx="0"/>
          </p:cNvCxnSpPr>
          <p:nvPr/>
        </p:nvCxnSpPr>
        <p:spPr>
          <a:xfrm>
            <a:off x="2365501" y="3768671"/>
            <a:ext cx="1338566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6" idx="2"/>
            <a:endCxn id="9" idx="0"/>
          </p:cNvCxnSpPr>
          <p:nvPr/>
        </p:nvCxnSpPr>
        <p:spPr>
          <a:xfrm flipH="1">
            <a:off x="2365501" y="2360440"/>
            <a:ext cx="114886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9" idx="2"/>
            <a:endCxn id="12" idx="0"/>
          </p:cNvCxnSpPr>
          <p:nvPr/>
        </p:nvCxnSpPr>
        <p:spPr>
          <a:xfrm flipH="1">
            <a:off x="1007759" y="3768671"/>
            <a:ext cx="1357742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9" idx="2"/>
            <a:endCxn id="13" idx="0"/>
          </p:cNvCxnSpPr>
          <p:nvPr/>
        </p:nvCxnSpPr>
        <p:spPr>
          <a:xfrm flipH="1">
            <a:off x="2355913" y="3768671"/>
            <a:ext cx="9588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7" idx="2"/>
            <a:endCxn id="14" idx="0"/>
          </p:cNvCxnSpPr>
          <p:nvPr/>
        </p:nvCxnSpPr>
        <p:spPr>
          <a:xfrm>
            <a:off x="5601071" y="2360440"/>
            <a:ext cx="902677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7" idx="2"/>
            <a:endCxn id="15" idx="0"/>
          </p:cNvCxnSpPr>
          <p:nvPr/>
        </p:nvCxnSpPr>
        <p:spPr>
          <a:xfrm>
            <a:off x="5601071" y="2360440"/>
            <a:ext cx="2250831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2" idx="2"/>
            <a:endCxn id="16" idx="0"/>
          </p:cNvCxnSpPr>
          <p:nvPr/>
        </p:nvCxnSpPr>
        <p:spPr>
          <a:xfrm>
            <a:off x="1007759" y="5176901"/>
            <a:ext cx="2362027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2" idx="2"/>
            <a:endCxn id="17" idx="0"/>
          </p:cNvCxnSpPr>
          <p:nvPr/>
        </p:nvCxnSpPr>
        <p:spPr>
          <a:xfrm flipH="1">
            <a:off x="673478" y="5176901"/>
            <a:ext cx="334281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2" idx="2"/>
            <a:endCxn id="18" idx="0"/>
          </p:cNvCxnSpPr>
          <p:nvPr/>
        </p:nvCxnSpPr>
        <p:spPr>
          <a:xfrm>
            <a:off x="1007759" y="5176901"/>
            <a:ext cx="1013873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5816515" y="441490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6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468361" y="441490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6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11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10" idx="2"/>
            <a:endCxn id="33" idx="0"/>
          </p:cNvCxnSpPr>
          <p:nvPr/>
        </p:nvCxnSpPr>
        <p:spPr>
          <a:xfrm>
            <a:off x="4588295" y="3768671"/>
            <a:ext cx="1802651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0" idx="2"/>
            <a:endCxn id="34" idx="0"/>
          </p:cNvCxnSpPr>
          <p:nvPr/>
        </p:nvCxnSpPr>
        <p:spPr>
          <a:xfrm>
            <a:off x="4588295" y="3768671"/>
            <a:ext cx="454497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2713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22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889974" cy="4900690"/>
          </a:xfrm>
        </p:spPr>
        <p:txBody>
          <a:bodyPr>
            <a:normAutofit fontScale="92500" lnSpcReduction="10000"/>
          </a:bodyPr>
          <a:lstStyle/>
          <a:p>
            <a:r>
              <a:rPr lang="nl-BE" dirty="0"/>
              <a:t>Step 1: T = 9999; p = m = 0; </a:t>
            </a: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path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9 (</a:t>
            </a:r>
            <a:r>
              <a:rPr lang="nl-BE" dirty="0" err="1"/>
              <a:t>path</a:t>
            </a:r>
            <a:r>
              <a:rPr lang="nl-BE" dirty="0"/>
              <a:t> 1-3-6-7-9); </a:t>
            </a:r>
            <a:br>
              <a:rPr lang="nl-BE" dirty="0"/>
            </a:b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sequence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10 (act. 4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for</a:t>
            </a:r>
            <a:r>
              <a:rPr lang="nl-BE" dirty="0"/>
              <a:t> 1 </a:t>
            </a:r>
            <a:r>
              <a:rPr lang="nl-BE" dirty="0" err="1"/>
              <a:t>period</a:t>
            </a:r>
            <a:r>
              <a:rPr lang="nl-BE" dirty="0"/>
              <a:t> in parallel </a:t>
            </a:r>
            <a:r>
              <a:rPr lang="nl-BE" dirty="0" err="1"/>
              <a:t>with</a:t>
            </a:r>
            <a:r>
              <a:rPr lang="nl-BE" dirty="0"/>
              <a:t> act. 7); PS = S = {1}; t</a:t>
            </a:r>
            <a:r>
              <a:rPr lang="nl-BE" baseline="-25000" dirty="0"/>
              <a:t>1</a:t>
            </a:r>
            <a:r>
              <a:rPr lang="nl-BE" dirty="0"/>
              <a:t> = 0; C = {2,3,8}</a:t>
            </a:r>
          </a:p>
          <a:p>
            <a:r>
              <a:rPr lang="nl-BE" dirty="0"/>
              <a:t>Step 2: m = 0; S = {};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{2,3,8}</a:t>
            </a:r>
          </a:p>
          <a:p>
            <a:r>
              <a:rPr lang="nl-BE" dirty="0"/>
              <a:t>Step 3: </a:t>
            </a:r>
            <a:r>
              <a:rPr lang="nl-BE" dirty="0" err="1"/>
              <a:t>theorems</a:t>
            </a:r>
            <a:r>
              <a:rPr lang="nl-BE" dirty="0"/>
              <a:t> 3 </a:t>
            </a:r>
            <a:r>
              <a:rPr lang="nl-BE" dirty="0" err="1"/>
              <a:t>and</a:t>
            </a:r>
            <a:r>
              <a:rPr lang="nl-BE" dirty="0"/>
              <a:t> 4  are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applicable</a:t>
            </a:r>
            <a:endParaRPr lang="nl-BE" dirty="0"/>
          </a:p>
          <a:p>
            <a:r>
              <a:rPr lang="nl-BE" dirty="0"/>
              <a:t>Step 4: PS = {1,2,3,8}; S = {2,3,8}; t</a:t>
            </a:r>
            <a:r>
              <a:rPr lang="nl-BE" baseline="-25000" dirty="0"/>
              <a:t>2</a:t>
            </a:r>
            <a:r>
              <a:rPr lang="nl-BE" dirty="0"/>
              <a:t> = 3; t</a:t>
            </a:r>
            <a:r>
              <a:rPr lang="nl-BE" baseline="-25000" dirty="0"/>
              <a:t>3</a:t>
            </a:r>
            <a:r>
              <a:rPr lang="nl-BE" dirty="0"/>
              <a:t> = 4; t</a:t>
            </a:r>
            <a:r>
              <a:rPr lang="nl-BE" baseline="-25000" dirty="0"/>
              <a:t>8</a:t>
            </a:r>
            <a:r>
              <a:rPr lang="nl-BE" dirty="0"/>
              <a:t> = 2; C = {4,6}; </a:t>
            </a:r>
            <a:br>
              <a:rPr lang="nl-BE" dirty="0"/>
            </a:br>
            <a:r>
              <a:rPr lang="nl-BE" dirty="0"/>
              <a:t>2 + 3 + 2 = 7 &gt; 5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1; D(1) = {{2},{3},{8}}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={(8,2)},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9/10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{3},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={(8,3)},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11/12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{8},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={(2,8)},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9/10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D(1) = {{2},{3}}</a:t>
            </a:r>
          </a:p>
          <a:p>
            <a:pPr marL="457200" lvl="1" indent="0">
              <a:buNone/>
            </a:pPr>
            <a:endParaRPr lang="nl-BE" dirty="0">
              <a:sym typeface="Wingdings" panose="05000000000000000000" pitchFamily="2" charset="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34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23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199" y="1690688"/>
            <a:ext cx="11088757" cy="4935859"/>
          </a:xfrm>
        </p:spPr>
        <p:txBody>
          <a:bodyPr>
            <a:normAutofit lnSpcReduction="10000"/>
          </a:bodyPr>
          <a:lstStyle/>
          <a:p>
            <a:r>
              <a:rPr lang="nl-BE" dirty="0"/>
              <a:t>Step 6: DS={}; H = H + {(2,8)}; t</a:t>
            </a:r>
            <a:r>
              <a:rPr lang="nl-BE" baseline="-25000" dirty="0"/>
              <a:t>8</a:t>
            </a:r>
            <a:r>
              <a:rPr lang="nl-BE" dirty="0"/>
              <a:t> = 9999; PS = {1,2,3}; </a:t>
            </a:r>
            <a:br>
              <a:rPr lang="nl-BE" dirty="0"/>
            </a:br>
            <a:r>
              <a:rPr lang="nl-BE" dirty="0"/>
              <a:t>S = {2,3}; C = {4,6,8}</a:t>
            </a:r>
          </a:p>
          <a:p>
            <a:r>
              <a:rPr lang="nl-BE" dirty="0"/>
              <a:t>Step 2: m = 3; S = {3}; C = {4,6,8};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{8}</a:t>
            </a:r>
          </a:p>
          <a:p>
            <a:r>
              <a:rPr lang="nl-BE" dirty="0"/>
              <a:t>Step 4: PS = {1,2,3,8}; S = {3,8}; t</a:t>
            </a:r>
            <a:r>
              <a:rPr lang="nl-BE" baseline="-25000" dirty="0"/>
              <a:t>8</a:t>
            </a:r>
            <a:r>
              <a:rPr lang="nl-BE" dirty="0"/>
              <a:t> = 5; C = {4,6}; </a:t>
            </a:r>
            <a:br>
              <a:rPr lang="nl-BE" dirty="0"/>
            </a:br>
            <a:r>
              <a:rPr lang="nl-BE" dirty="0"/>
              <a:t>3 + 2= 5 &lt;= 5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4; S = {8}; C = {4,6};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{4,6}</a:t>
            </a:r>
          </a:p>
          <a:p>
            <a:r>
              <a:rPr lang="nl-BE" dirty="0"/>
              <a:t>Step 4: PS = {1,2,3,4,6,8}; S = {4,6,8}; t</a:t>
            </a:r>
            <a:r>
              <a:rPr lang="nl-BE" baseline="-25000" dirty="0"/>
              <a:t>4</a:t>
            </a:r>
            <a:r>
              <a:rPr lang="nl-BE" dirty="0"/>
              <a:t> = t</a:t>
            </a:r>
            <a:r>
              <a:rPr lang="nl-BE" baseline="-25000" dirty="0"/>
              <a:t>6</a:t>
            </a:r>
            <a:r>
              <a:rPr lang="nl-BE" dirty="0"/>
              <a:t> = 6; C = {5,7}; </a:t>
            </a:r>
            <a:br>
              <a:rPr lang="nl-BE" dirty="0"/>
            </a:br>
            <a:r>
              <a:rPr lang="nl-BE" dirty="0"/>
              <a:t>2 + 4 + 2 = 8 &gt; 5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D(2) = {{6},{4,8}}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{6},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={(8,6)},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10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{4,8},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={(6,4),(6,8)},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10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; D(2) = {{6}}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100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24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989365" cy="4910989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{(6,4),(6,8)}; t</a:t>
            </a:r>
            <a:r>
              <a:rPr lang="nl-BE" baseline="-25000" dirty="0"/>
              <a:t>4</a:t>
            </a:r>
            <a:r>
              <a:rPr lang="nl-BE" dirty="0"/>
              <a:t> = t</a:t>
            </a:r>
            <a:r>
              <a:rPr lang="nl-BE" baseline="-25000" dirty="0"/>
              <a:t>8</a:t>
            </a:r>
            <a:r>
              <a:rPr lang="nl-BE" dirty="0"/>
              <a:t> = 9999; PS = {1,2,3,6}; S = {6}; C = {4,7,8}</a:t>
            </a:r>
          </a:p>
          <a:p>
            <a:r>
              <a:rPr lang="nl-BE" dirty="0"/>
              <a:t>Step 2: m = 6; S = {}; C = {4,7,8};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{4,7,8}</a:t>
            </a:r>
          </a:p>
          <a:p>
            <a:r>
              <a:rPr lang="nl-BE" dirty="0"/>
              <a:t>Step 4: PS = {1,2,3,4,6,7,8}; S = {4,7,8}; t</a:t>
            </a:r>
            <a:r>
              <a:rPr lang="nl-BE" baseline="-25000" dirty="0"/>
              <a:t>7</a:t>
            </a:r>
            <a:r>
              <a:rPr lang="nl-BE" dirty="0"/>
              <a:t> = 9; t</a:t>
            </a:r>
            <a:r>
              <a:rPr lang="nl-BE" baseline="-25000" dirty="0"/>
              <a:t>4</a:t>
            </a:r>
            <a:r>
              <a:rPr lang="nl-BE" dirty="0"/>
              <a:t> = t</a:t>
            </a:r>
            <a:r>
              <a:rPr lang="nl-BE" baseline="-25000" dirty="0"/>
              <a:t>8</a:t>
            </a:r>
            <a:r>
              <a:rPr lang="nl-BE" dirty="0"/>
              <a:t> = 8; C = {5}; 2 + 2 + 2 = 6 &gt; 5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3; D(3) = {{4},{7},{8}}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={(8,4)},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12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{7},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={(4,7)},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{8},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={(4,8)},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10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D(3) = {{4},{7}}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8; S = {7}; C = {5,8};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{5,8}</a:t>
            </a:r>
          </a:p>
          <a:p>
            <a:r>
              <a:rPr lang="nl-BE" dirty="0"/>
              <a:t>Step 4: PS = {1,2,3,4,5,6,7,8}; S = {5,7,8}; t</a:t>
            </a:r>
            <a:r>
              <a:rPr lang="nl-BE" baseline="-25000" dirty="0"/>
              <a:t>5</a:t>
            </a:r>
            <a:r>
              <a:rPr lang="nl-BE" dirty="0"/>
              <a:t> = t</a:t>
            </a:r>
            <a:r>
              <a:rPr lang="nl-BE" baseline="-25000" dirty="0"/>
              <a:t>8</a:t>
            </a:r>
            <a:r>
              <a:rPr lang="nl-BE" dirty="0"/>
              <a:t> = 10; C = {9}; </a:t>
            </a:r>
            <a:br>
              <a:rPr lang="nl-BE" dirty="0"/>
            </a:br>
            <a:r>
              <a:rPr lang="nl-BE" dirty="0"/>
              <a:t>3 + 2 + 2 = 7 &gt; 5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4; D(4) = {{5},{7},{8}}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{5},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={(7,5)},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{7},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={(5,7)},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13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{8},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={(7,8)},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D(4) = {{5}, {7}}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959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25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74982"/>
            <a:ext cx="10800522" cy="4726695"/>
          </a:xfrm>
        </p:spPr>
        <p:txBody>
          <a:bodyPr>
            <a:normAutofit fontScale="92500" lnSpcReduction="10000"/>
          </a:bodyPr>
          <a:lstStyle/>
          <a:p>
            <a:r>
              <a:rPr lang="nl-BE" dirty="0"/>
              <a:t>Step 6: DS={}; H = H + {(7,8)}; t</a:t>
            </a:r>
            <a:r>
              <a:rPr lang="nl-BE" baseline="-25000" dirty="0"/>
              <a:t>8</a:t>
            </a:r>
            <a:r>
              <a:rPr lang="nl-BE" dirty="0"/>
              <a:t> = 9999; PS = {1,2,3,4,5,6,7}; S = {5,7}; C = {8}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9; S = {5}; C = {8};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{8} </a:t>
            </a:r>
          </a:p>
          <a:p>
            <a:r>
              <a:rPr lang="nl-BE" dirty="0"/>
              <a:t>Step 4: PS = {1,2,3,4,5,6,7,8}; S = {5,8}; C = {9}; </a:t>
            </a:r>
            <a:br>
              <a:rPr lang="nl-BE" dirty="0"/>
            </a:br>
            <a:r>
              <a:rPr lang="nl-BE" dirty="0"/>
              <a:t>3 + 2 = 5 &lt;= 5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10; S = {8};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{}</a:t>
            </a:r>
          </a:p>
          <a:p>
            <a:r>
              <a:rPr lang="nl-BE" dirty="0"/>
              <a:t>Step 4: PS = {1,2,3,4,5,6,7,8}; S = {8}; C = {9}; </a:t>
            </a:r>
            <a:br>
              <a:rPr lang="nl-BE" dirty="0"/>
            </a:br>
            <a:r>
              <a:rPr lang="nl-BE" dirty="0"/>
              <a:t>2 &lt;= 5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11; S = {};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3: Act. 9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{1,2,3,4,5,6,7,8,9}; </a:t>
            </a:r>
            <a:br>
              <a:rPr lang="nl-BE" dirty="0"/>
            </a:br>
            <a:r>
              <a:rPr lang="nl-BE" dirty="0"/>
              <a:t>S = {9}; t</a:t>
            </a:r>
            <a:r>
              <a:rPr lang="nl-BE" baseline="-25000" dirty="0"/>
              <a:t>9</a:t>
            </a:r>
            <a:r>
              <a:rPr lang="nl-BE" dirty="0"/>
              <a:t> = 11; The dummy end </a:t>
            </a:r>
            <a:r>
              <a:rPr lang="nl-BE" dirty="0" err="1"/>
              <a:t>activity</a:t>
            </a:r>
            <a:r>
              <a:rPr lang="nl-BE" dirty="0"/>
              <a:t> is </a:t>
            </a:r>
            <a:r>
              <a:rPr lang="nl-BE" dirty="0" err="1"/>
              <a:t>finished</a:t>
            </a:r>
            <a:r>
              <a:rPr lang="nl-BE" dirty="0"/>
              <a:t>, </a:t>
            </a:r>
            <a:r>
              <a:rPr lang="nl-BE" dirty="0" err="1"/>
              <a:t>thus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schedule</a:t>
            </a:r>
            <a:r>
              <a:rPr lang="nl-BE" dirty="0"/>
              <a:t> is complete </a:t>
            </a:r>
            <a:r>
              <a:rPr lang="nl-BE" dirty="0" err="1"/>
              <a:t>with</a:t>
            </a:r>
            <a:r>
              <a:rPr lang="nl-BE" dirty="0"/>
              <a:t> a </a:t>
            </a:r>
            <a:r>
              <a:rPr lang="nl-BE" dirty="0" err="1"/>
              <a:t>length</a:t>
            </a:r>
            <a:r>
              <a:rPr lang="nl-BE" dirty="0"/>
              <a:t> of 11.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26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42622"/>
          </a:xfrm>
        </p:spPr>
        <p:txBody>
          <a:bodyPr>
            <a:normAutofit fontScale="77500" lnSpcReduction="20000"/>
          </a:bodyPr>
          <a:lstStyle/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</a:t>
            </a:r>
            <a:r>
              <a:rPr lang="nl-BE" dirty="0"/>
              <a:t> (7,8): the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</a:t>
            </a:r>
            <a:br>
              <a:rPr lang="nl-BE" dirty="0"/>
            </a:br>
            <a:r>
              <a:rPr lang="nl-BE" dirty="0"/>
              <a:t>{5} or {7}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is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11.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</a:t>
            </a:r>
            <a:r>
              <a:rPr lang="nl-BE" dirty="0"/>
              <a:t> (4,8):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11.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(6,4) </a:t>
            </a:r>
            <a:r>
              <a:rPr lang="nl-BE" dirty="0" err="1"/>
              <a:t>and</a:t>
            </a:r>
            <a:r>
              <a:rPr lang="nl-BE" dirty="0"/>
              <a:t> (6,8): select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{6} as </a:t>
            </a:r>
            <a:r>
              <a:rPr lang="nl-BE" dirty="0" err="1"/>
              <a:t>it</a:t>
            </a:r>
            <a:r>
              <a:rPr lang="nl-BE" dirty="0"/>
              <a:t> has a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10. </a:t>
            </a:r>
          </a:p>
          <a:p>
            <a:r>
              <a:rPr lang="nl-BE" dirty="0"/>
              <a:t>Step 6: DS={}; H = H + {(8,6)}; t</a:t>
            </a:r>
            <a:r>
              <a:rPr lang="nl-BE" baseline="-25000" dirty="0"/>
              <a:t>6</a:t>
            </a:r>
            <a:r>
              <a:rPr lang="nl-BE" dirty="0"/>
              <a:t> = 9999; PS = {1,2,3,4,8}; S = {4,8}; C = {5,6}</a:t>
            </a:r>
          </a:p>
          <a:p>
            <a:r>
              <a:rPr lang="nl-BE" dirty="0"/>
              <a:t>Step 2: m = 5; S = {4}; C = {5,6};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{6}</a:t>
            </a:r>
          </a:p>
          <a:p>
            <a:r>
              <a:rPr lang="nl-BE" dirty="0"/>
              <a:t>Step 4: PS = {1,2,3,4,6,8}; S = {4,6}; t</a:t>
            </a:r>
            <a:r>
              <a:rPr lang="nl-BE" baseline="-25000" dirty="0"/>
              <a:t>6</a:t>
            </a:r>
            <a:r>
              <a:rPr lang="nl-BE" dirty="0"/>
              <a:t> = 7; C = {5,7}; </a:t>
            </a:r>
            <a:br>
              <a:rPr lang="nl-BE" dirty="0"/>
            </a:br>
            <a:r>
              <a:rPr lang="nl-BE" dirty="0"/>
              <a:t>2 + 4 = 6 &gt; 5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3; D(3) = {{4},{6}}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={(6,4)},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{6},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={(4,6)},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No </a:t>
            </a:r>
            <a:r>
              <a:rPr lang="nl-BE" dirty="0" err="1">
                <a:sym typeface="Wingdings" panose="05000000000000000000" pitchFamily="2" charset="2"/>
              </a:rPr>
              <a:t>minimal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delaying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alternative</a:t>
            </a:r>
            <a:r>
              <a:rPr lang="nl-BE" dirty="0">
                <a:sym typeface="Wingdings" panose="05000000000000000000" pitchFamily="2" charset="2"/>
              </a:rPr>
              <a:t> has a </a:t>
            </a:r>
            <a:r>
              <a:rPr lang="nl-BE" dirty="0" err="1">
                <a:sym typeface="Wingdings" panose="05000000000000000000" pitchFamily="2" charset="2"/>
              </a:rPr>
              <a:t>lower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bound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that</a:t>
            </a:r>
            <a:r>
              <a:rPr lang="nl-BE" dirty="0">
                <a:sym typeface="Wingdings" panose="05000000000000000000" pitchFamily="2" charset="2"/>
              </a:rPr>
              <a:t> is smaller </a:t>
            </a:r>
            <a:r>
              <a:rPr lang="nl-BE" dirty="0" err="1">
                <a:sym typeface="Wingdings" panose="05000000000000000000" pitchFamily="2" charset="2"/>
              </a:rPr>
              <a:t>than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the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current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upper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bound</a:t>
            </a:r>
            <a:r>
              <a:rPr lang="nl-BE" dirty="0">
                <a:sym typeface="Wingdings" panose="05000000000000000000" pitchFamily="2" charset="2"/>
              </a:rPr>
              <a:t>: backtrack </a:t>
            </a:r>
            <a:r>
              <a:rPr lang="nl-BE" dirty="0" err="1">
                <a:sym typeface="Wingdings" panose="05000000000000000000" pitchFamily="2" charset="2"/>
              </a:rPr>
              <a:t>to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the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previous</a:t>
            </a:r>
            <a:r>
              <a:rPr lang="nl-BE" dirty="0">
                <a:sym typeface="Wingdings" panose="05000000000000000000" pitchFamily="2" charset="2"/>
              </a:rPr>
              <a:t> level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194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919791" cy="4799893"/>
          </a:xfrm>
        </p:spPr>
        <p:txBody>
          <a:bodyPr>
            <a:normAutofit fontScale="85000" lnSpcReduction="20000"/>
          </a:bodyPr>
          <a:lstStyle/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(8,6): no </a:t>
            </a:r>
            <a:r>
              <a:rPr lang="nl-BE" dirty="0" err="1"/>
              <a:t>delaying</a:t>
            </a:r>
            <a:r>
              <a:rPr lang="nl-BE" dirty="0"/>
              <a:t> </a:t>
            </a:r>
            <a:br>
              <a:rPr lang="nl-BE" dirty="0"/>
            </a:br>
            <a:r>
              <a:rPr lang="nl-BE" dirty="0" err="1"/>
              <a:t>alternative</a:t>
            </a:r>
            <a:r>
              <a:rPr lang="nl-BE" dirty="0"/>
              <a:t> is </a:t>
            </a:r>
            <a:r>
              <a:rPr lang="nl-BE" dirty="0" err="1"/>
              <a:t>left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level: backtrack </a:t>
            </a:r>
            <a:r>
              <a:rPr lang="nl-BE" dirty="0" err="1"/>
              <a:t>to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previous</a:t>
            </a:r>
            <a:r>
              <a:rPr lang="nl-BE" dirty="0"/>
              <a:t> level.</a:t>
            </a:r>
            <a:endParaRPr lang="en-US" dirty="0"/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(2,8): select </a:t>
            </a:r>
            <a:r>
              <a:rPr lang="nl-BE" dirty="0" err="1"/>
              <a:t>delaying</a:t>
            </a:r>
            <a:r>
              <a:rPr lang="nl-BE" dirty="0"/>
              <a:t> </a:t>
            </a:r>
            <a:br>
              <a:rPr lang="nl-BE" dirty="0"/>
            </a:br>
            <a:r>
              <a:rPr lang="nl-BE" dirty="0" err="1"/>
              <a:t>alternative</a:t>
            </a:r>
            <a:r>
              <a:rPr lang="nl-BE" dirty="0"/>
              <a:t> {2} as </a:t>
            </a:r>
            <a:r>
              <a:rPr lang="nl-BE" dirty="0" err="1"/>
              <a:t>it</a:t>
            </a:r>
            <a:r>
              <a:rPr lang="nl-BE" dirty="0"/>
              <a:t> has a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10.</a:t>
            </a:r>
            <a:endParaRPr lang="en-US" dirty="0"/>
          </a:p>
          <a:p>
            <a:r>
              <a:rPr lang="nl-BE" dirty="0"/>
              <a:t>Step 6: DS={}; H = H + {(8,2)}; t</a:t>
            </a:r>
            <a:r>
              <a:rPr lang="nl-BE" baseline="-25000" dirty="0"/>
              <a:t>2</a:t>
            </a:r>
            <a:r>
              <a:rPr lang="nl-BE" dirty="0"/>
              <a:t> = 9999; PS = {1,3,8}; S = {3,8}; C = {2,4,6}</a:t>
            </a:r>
          </a:p>
          <a:p>
            <a:r>
              <a:rPr lang="nl-BE" dirty="0"/>
              <a:t>Step 2: m = 2; S = {3}; C = {2,4,6};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{2}</a:t>
            </a:r>
          </a:p>
          <a:p>
            <a:r>
              <a:rPr lang="nl-BE" dirty="0"/>
              <a:t>Step 4: PS = {1,2,3,8}; S = {2,3}; t</a:t>
            </a:r>
            <a:r>
              <a:rPr lang="nl-BE" baseline="-25000" dirty="0"/>
              <a:t>2</a:t>
            </a:r>
            <a:r>
              <a:rPr lang="nl-BE" dirty="0"/>
              <a:t> = 5; C = {4,6}; 2 + 3 = 5 &lt;= 5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/>
              <a:t>Step 2: m = 4; S = {2}; C = {4,6};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{4,6}</a:t>
            </a:r>
          </a:p>
          <a:p>
            <a:r>
              <a:rPr lang="nl-BE" dirty="0"/>
              <a:t>Step 4: PS = {1,2,3,4,6,8}; S = {2,4,6}; t</a:t>
            </a:r>
            <a:r>
              <a:rPr lang="nl-BE" baseline="-25000" dirty="0"/>
              <a:t>4</a:t>
            </a:r>
            <a:r>
              <a:rPr lang="nl-BE" dirty="0"/>
              <a:t> = t</a:t>
            </a:r>
            <a:r>
              <a:rPr lang="nl-BE" baseline="-25000" dirty="0"/>
              <a:t>6</a:t>
            </a:r>
            <a:r>
              <a:rPr lang="nl-BE" dirty="0"/>
              <a:t> = 6; C = {5,7}; </a:t>
            </a:r>
            <a:br>
              <a:rPr lang="nl-BE" dirty="0"/>
            </a:br>
            <a:r>
              <a:rPr lang="nl-BE" dirty="0"/>
              <a:t>2 + 2 + 4 = 8 &gt; 5 </a:t>
            </a:r>
            <a:r>
              <a:rPr lang="nl-BE" dirty="0">
                <a:sym typeface="Wingdings" panose="05000000000000000000" pitchFamily="2" charset="2"/>
              </a:rPr>
              <a:t> resource conflict 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D(2) = {{2,4},{6}}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{2,4},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={(6,2),(6,4)},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11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{6},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={(2,6)},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10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; D(2) = {{2,4}}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1849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Question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28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42391" y="1979440"/>
            <a:ext cx="10515600" cy="4511141"/>
          </a:xfrm>
        </p:spPr>
        <p:txBody>
          <a:bodyPr>
            <a:normAutofit fontScale="85000" lnSpcReduction="20000"/>
          </a:bodyPr>
          <a:lstStyle/>
          <a:p>
            <a:r>
              <a:rPr lang="nl-BE" dirty="0"/>
              <a:t>Step 6: DS={}; H = H + {(2,6)}; t</a:t>
            </a:r>
            <a:r>
              <a:rPr lang="nl-BE" baseline="-25000" dirty="0"/>
              <a:t>6</a:t>
            </a:r>
            <a:r>
              <a:rPr lang="nl-BE" dirty="0"/>
              <a:t> = 9999; PS = {1,2,3,4,8}; S = {2,4}; C = {5,6}</a:t>
            </a:r>
          </a:p>
          <a:p>
            <a:r>
              <a:rPr lang="nl-BE" dirty="0"/>
              <a:t>Step 2: m = 5; S = {4}; C = {5,6}; </a:t>
            </a:r>
            <a:r>
              <a:rPr lang="nl-BE" dirty="0" err="1"/>
              <a:t>cutset</a:t>
            </a:r>
            <a:r>
              <a:rPr lang="nl-BE" dirty="0"/>
              <a:t> is </a:t>
            </a:r>
            <a:r>
              <a:rPr lang="nl-BE" dirty="0" err="1"/>
              <a:t>dominated</a:t>
            </a:r>
            <a:r>
              <a:rPr lang="nl-BE" dirty="0"/>
              <a:t> </a:t>
            </a:r>
            <a:r>
              <a:rPr lang="nl-BE" dirty="0">
                <a:sym typeface="Wingdings" panose="05000000000000000000" pitchFamily="2" charset="2"/>
              </a:rPr>
              <a:t> </a:t>
            </a:r>
            <a:r>
              <a:rPr lang="nl-BE" dirty="0"/>
              <a:t>Backtrack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nl-BE" dirty="0"/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</a:t>
            </a:r>
            <a:r>
              <a:rPr lang="nl-BE" dirty="0"/>
              <a:t> (2,6):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remaining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is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11.</a:t>
            </a:r>
            <a:endParaRPr lang="en-US" dirty="0"/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</a:t>
            </a:r>
            <a:r>
              <a:rPr lang="nl-BE" dirty="0" err="1"/>
              <a:t>the</a:t>
            </a:r>
            <a:r>
              <a:rPr lang="nl-BE" dirty="0"/>
              <a:t>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</a:t>
            </a:r>
            <a:r>
              <a:rPr lang="nl-BE" dirty="0"/>
              <a:t> (8,2):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remaining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</a:t>
            </a:r>
            <a:r>
              <a:rPr lang="nl-BE" dirty="0" err="1"/>
              <a:t>the</a:t>
            </a:r>
            <a:r>
              <a:rPr lang="nl-BE" dirty="0"/>
              <a:t>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is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11.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810" y="92564"/>
            <a:ext cx="3490263" cy="1886876"/>
          </a:xfrm>
          <a:prstGeom prst="rect">
            <a:avLst/>
          </a:prstGeom>
          <a:noFill/>
        </p:spPr>
      </p:pic>
      <p:cxnSp>
        <p:nvCxnSpPr>
          <p:cNvPr id="7" name="Straight Arrow Connector 6"/>
          <p:cNvCxnSpPr/>
          <p:nvPr/>
        </p:nvCxnSpPr>
        <p:spPr>
          <a:xfrm>
            <a:off x="1633963" y="4301161"/>
            <a:ext cx="3039637" cy="99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1633963" y="2899744"/>
            <a:ext cx="0" cy="14113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633963" y="3764447"/>
            <a:ext cx="144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3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33964" y="3406636"/>
            <a:ext cx="72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8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353963" y="3406636"/>
            <a:ext cx="108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2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73963" y="3941161"/>
            <a:ext cx="72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4</a:t>
            </a:r>
            <a:endParaRPr lang="nl-BE" dirty="0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7751506" y="4311100"/>
            <a:ext cx="2766391" cy="32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751506" y="2909683"/>
            <a:ext cx="0" cy="14113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751506" y="3774386"/>
            <a:ext cx="144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3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831504" y="3416575"/>
            <a:ext cx="72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8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751505" y="3416575"/>
            <a:ext cx="108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2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91506" y="3951100"/>
            <a:ext cx="720000" cy="3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4</a:t>
            </a:r>
            <a:endParaRPr lang="nl-BE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90473" y="3528297"/>
            <a:ext cx="2604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is dominated by:</a:t>
            </a:r>
            <a:endParaRPr lang="nl-BE" sz="2800" dirty="0"/>
          </a:p>
        </p:txBody>
      </p:sp>
    </p:spTree>
    <p:extLst>
      <p:ext uri="{BB962C8B-B14F-4D97-AF65-F5344CB8AC3E}">
        <p14:creationId xmlns:p14="http://schemas.microsoft.com/office/powerpoint/2010/main" val="51414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mistakes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You need to backtrack to the first level of the tree and branch on the delaying alternative 2&lt;.8 or 8&lt;.2. The LB of these alternatives is 10 and possibly a better solution can be found by branching </a:t>
            </a:r>
            <a:r>
              <a:rPr lang="en-US"/>
              <a:t>from this node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Only a few groups calculated the critical sequence LB. However, there is an advantage in doing so as this bound is sometimes stronger than the critical path based LB</a:t>
            </a:r>
          </a:p>
          <a:p>
            <a:pPr>
              <a:lnSpc>
                <a:spcPct val="150000"/>
              </a:lnSpc>
            </a:pPr>
            <a:r>
              <a:rPr lang="en-US" dirty="0"/>
              <a:t>You should only consider minimal delaying alternatives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85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3148</Words>
  <Application>Microsoft Office PowerPoint</Application>
  <PresentationFormat>Widescreen</PresentationFormat>
  <Paragraphs>609</Paragraphs>
  <Slides>29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Office Theme</vt:lpstr>
      <vt:lpstr>Vergelijking</vt:lpstr>
      <vt:lpstr>Solutions Homework 1</vt:lpstr>
      <vt:lpstr>Question 1</vt:lpstr>
      <vt:lpstr>Question 1: AoN representation</vt:lpstr>
      <vt:lpstr>AoN: Time analysis</vt:lpstr>
      <vt:lpstr>AoA representation</vt:lpstr>
      <vt:lpstr>AoA: Time analysis</vt:lpstr>
      <vt:lpstr>Typical mistakes</vt:lpstr>
      <vt:lpstr>Question 2</vt:lpstr>
      <vt:lpstr>Question 2</vt:lpstr>
      <vt:lpstr>ILP model</vt:lpstr>
      <vt:lpstr>ILP model</vt:lpstr>
      <vt:lpstr>ILP model</vt:lpstr>
      <vt:lpstr>ILP model</vt:lpstr>
      <vt:lpstr>Typical mistakes</vt:lpstr>
      <vt:lpstr>Question 3</vt:lpstr>
      <vt:lpstr>Question 3</vt:lpstr>
      <vt:lpstr>Question 3</vt:lpstr>
      <vt:lpstr>Question 3</vt:lpstr>
      <vt:lpstr>Typical mistakes</vt:lpstr>
      <vt:lpstr>Question 4</vt:lpstr>
      <vt:lpstr>Question 4</vt:lpstr>
      <vt:lpstr>Question 4</vt:lpstr>
      <vt:lpstr>Question 4</vt:lpstr>
      <vt:lpstr>Question 4</vt:lpstr>
      <vt:lpstr>Question 4</vt:lpstr>
      <vt:lpstr>Question 4</vt:lpstr>
      <vt:lpstr>Question 4</vt:lpstr>
      <vt:lpstr>Question 4</vt:lpstr>
      <vt:lpstr>Typical mistakes</vt:lpstr>
    </vt:vector>
  </TitlesOfParts>
  <Company>KU Leuven FEB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DOR18A: Project management and scheduling</dc:title>
  <dc:creator>Erik Demeulemeester</dc:creator>
  <cp:lastModifiedBy>Emma Wantier</cp:lastModifiedBy>
  <cp:revision>69</cp:revision>
  <cp:lastPrinted>2021-11-16T07:55:00Z</cp:lastPrinted>
  <dcterms:created xsi:type="dcterms:W3CDTF">2017-09-06T14:54:00Z</dcterms:created>
  <dcterms:modified xsi:type="dcterms:W3CDTF">2022-01-05T17:40:50Z</dcterms:modified>
</cp:coreProperties>
</file>