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</p:sldMasterIdLst>
  <p:notesMasterIdLst>
    <p:notesMasterId r:id="rId22"/>
  </p:notesMasterIdLst>
  <p:handoutMasterIdLst>
    <p:handoutMasterId r:id="rId23"/>
  </p:handoutMasterIdLst>
  <p:sldIdLst>
    <p:sldId id="256" r:id="rId3"/>
    <p:sldId id="277" r:id="rId4"/>
    <p:sldId id="278" r:id="rId5"/>
    <p:sldId id="279" r:id="rId6"/>
    <p:sldId id="280" r:id="rId7"/>
    <p:sldId id="287" r:id="rId8"/>
    <p:sldId id="288" r:id="rId9"/>
    <p:sldId id="281" r:id="rId10"/>
    <p:sldId id="289" r:id="rId11"/>
    <p:sldId id="290" r:id="rId12"/>
    <p:sldId id="291" r:id="rId13"/>
    <p:sldId id="292" r:id="rId14"/>
    <p:sldId id="293" r:id="rId15"/>
    <p:sldId id="294" r:id="rId16"/>
    <p:sldId id="296" r:id="rId17"/>
    <p:sldId id="297" r:id="rId18"/>
    <p:sldId id="298" r:id="rId19"/>
    <p:sldId id="299" r:id="rId20"/>
    <p:sldId id="300" r:id="rId21"/>
  </p:sldIdLst>
  <p:sldSz cx="9144000" cy="6858000" type="screen4x3"/>
  <p:notesSz cx="7010400" cy="9296400"/>
  <p:custDataLst>
    <p:tags r:id="rId24"/>
  </p:custDataLst>
  <p:defaultTextStyle>
    <a:defPPr>
      <a:defRPr lang="nl-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B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466" y="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B86E8-1D31-FA41-9F34-4E4FF73D4A62}" type="datetimeFigureOut">
              <a:rPr lang="nl-NL" smtClean="0"/>
              <a:t>5-1-2022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47904-7B95-8D41-9BCB-0A48C19DBF94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4387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888B3-D01B-4058-B19C-6D44D59C9190}" type="datetimeFigureOut">
              <a:rPr lang="nl-BE" smtClean="0"/>
              <a:t>5/01/2022</a:t>
            </a:fld>
            <a:endParaRPr lang="nl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A9C91-6D78-4773-A958-C7F0DACCC59E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05239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24903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2196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47976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71998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5"/>
          <p:cNvSpPr txBox="1">
            <a:spLocks noChangeArrowheads="1"/>
          </p:cNvSpPr>
          <p:nvPr userDrawn="1"/>
        </p:nvSpPr>
        <p:spPr bwMode="auto">
          <a:xfrm>
            <a:off x="0" y="836613"/>
            <a:ext cx="9177338" cy="6021387"/>
          </a:xfrm>
          <a:prstGeom prst="rect">
            <a:avLst/>
          </a:prstGeom>
          <a:gradFill rotWithShape="1">
            <a:gsLst>
              <a:gs pos="0">
                <a:srgbClr val="158CAF"/>
              </a:gs>
              <a:gs pos="100000">
                <a:srgbClr val="158CAF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  <a:defRPr/>
            </a:pPr>
            <a:endParaRPr lang="nl-BE" sz="1800">
              <a:solidFill>
                <a:schemeClr val="tx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  <p:pic>
        <p:nvPicPr>
          <p:cNvPr id="7" name="Picture 9" descr="KULLOGO_RGB 1CM_PSD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24796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hthoek 12"/>
          <p:cNvSpPr/>
          <p:nvPr userDrawn="1"/>
        </p:nvSpPr>
        <p:spPr>
          <a:xfrm>
            <a:off x="0" y="0"/>
            <a:ext cx="9144000" cy="836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0" y="2160588"/>
            <a:ext cx="5400000" cy="3240000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pic>
        <p:nvPicPr>
          <p:cNvPr id="8" name="Afbeelding 13" descr="HR_CORPORATE-versie3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160588"/>
            <a:ext cx="1597025" cy="341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 descr="KULsedes_K_LOGO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386263" y="115888"/>
            <a:ext cx="3698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hthoek 15"/>
          <p:cNvSpPr/>
          <p:nvPr userDrawn="1"/>
        </p:nvSpPr>
        <p:spPr bwMode="auto">
          <a:xfrm>
            <a:off x="0" y="6318000"/>
            <a:ext cx="9177338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7" name="Tekstvak 16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286860"/>
            <a:ext cx="3008313" cy="69810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1286861"/>
            <a:ext cx="5111750" cy="46518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984961"/>
            <a:ext cx="3008313" cy="395376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1337325"/>
            <a:ext cx="5486400" cy="33902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5713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5-1-2022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PP_CORP_BACKGR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KULLOGO_RGB 1CM_PSD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 rot="10800000">
            <a:off x="8778875" y="0"/>
            <a:ext cx="3619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hoek 8"/>
          <p:cNvSpPr/>
          <p:nvPr userDrawn="1"/>
        </p:nvSpPr>
        <p:spPr bwMode="auto">
          <a:xfrm>
            <a:off x="0" y="6318000"/>
            <a:ext cx="9144000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0" name="Tekstvak 9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0000" y="1335987"/>
            <a:ext cx="7920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en typ de tekst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9387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82B52"/>
                </a:solidFill>
                <a:latin typeface="Calibri (Hoofdtekst)"/>
                <a:cs typeface="Calibri (Hoofdtekst)"/>
              </a:defRPr>
            </a:lvl1pPr>
          </a:lstStyle>
          <a:p>
            <a:fld id="{F7BC9B0E-20B2-2044-BD19-EBE902D0FC7B}" type="datetimeFigureOut">
              <a:rPr lang="nl-NL" smtClean="0"/>
              <a:pPr/>
              <a:t>5-1-2022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93872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9387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00E5336B-FE97-BA4C-A5BF-B53C011F0842}" type="slidenum">
              <a:rPr lang="nl-NL" smtClean="0"/>
              <a:pPr/>
              <a:t>‹#›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182B52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182B52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82B52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182B52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182B52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PP_CORP_BACKGR_2.jpg"/>
          <p:cNvPicPr>
            <a:picLocks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KULLOGO_RGB 1CM_PSD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778875" y="0"/>
            <a:ext cx="3619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0000" y="1314226"/>
            <a:ext cx="7920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9526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6F1251D3-3C92-104C-8991-EF2579787954}" type="datetimeFigureOut">
              <a:rPr lang="nl-NL" smtClean="0"/>
              <a:pPr/>
              <a:t>5-1-2022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95262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9526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4F085E0C-132D-B547-B492-11982AEA5153}" type="slidenum">
              <a:rPr lang="nl-NL" smtClean="0"/>
              <a:pPr/>
              <a:t>‹#›</a:t>
            </a:fld>
            <a:endParaRPr lang="nl-NL" dirty="0"/>
          </a:p>
        </p:txBody>
      </p:sp>
      <p:sp>
        <p:nvSpPr>
          <p:cNvPr id="11" name="Rechthoek 10"/>
          <p:cNvSpPr/>
          <p:nvPr userDrawn="1"/>
        </p:nvSpPr>
        <p:spPr bwMode="auto">
          <a:xfrm>
            <a:off x="0" y="6318000"/>
            <a:ext cx="9144000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2" name="Tekstvak 11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182B52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182B52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82B52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182B52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182B52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0.png"/><Relationship Id="rId7" Type="http://schemas.openxmlformats.org/officeDocument/2006/relationships/image" Target="../media/image2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4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37.png"/><Relationship Id="rId4" Type="http://schemas.openxmlformats.org/officeDocument/2006/relationships/image" Target="../media/image36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Solutions </a:t>
            </a:r>
            <a:r>
              <a:rPr lang="nl-NL" dirty="0" err="1"/>
              <a:t>Homework</a:t>
            </a:r>
            <a:r>
              <a:rPr lang="nl-NL" dirty="0"/>
              <a:t>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dirty="0" err="1"/>
              <a:t>Exercise</a:t>
            </a:r>
            <a:r>
              <a:rPr lang="nl-BE" dirty="0"/>
              <a:t>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sz="2400" dirty="0" err="1"/>
              <a:t>Maximal</a:t>
            </a:r>
            <a:r>
              <a:rPr lang="nl-BE" sz="2400" dirty="0"/>
              <a:t> resource </a:t>
            </a:r>
            <a:r>
              <a:rPr lang="nl-BE" sz="2400" dirty="0" err="1"/>
              <a:t>requirements</a:t>
            </a:r>
            <a:r>
              <a:rPr lang="nl-BE" sz="2400" dirty="0"/>
              <a:t>: 5/6/6</a:t>
            </a:r>
          </a:p>
          <a:p>
            <a:r>
              <a:rPr lang="nl-BE" sz="2400" dirty="0"/>
              <a:t>5/-/-: no</a:t>
            </a:r>
          </a:p>
          <a:p>
            <a:r>
              <a:rPr lang="nl-BE" sz="2400" dirty="0"/>
              <a:t>6/-/-: no</a:t>
            </a:r>
          </a:p>
          <a:p>
            <a:r>
              <a:rPr lang="nl-BE" sz="2400" dirty="0"/>
              <a:t>7/-/-: yes</a:t>
            </a:r>
          </a:p>
          <a:p>
            <a:pPr lvl="1"/>
            <a:r>
              <a:rPr lang="nl-BE" sz="2400" dirty="0"/>
              <a:t>-/6/-: no</a:t>
            </a:r>
          </a:p>
          <a:p>
            <a:pPr lvl="1"/>
            <a:r>
              <a:rPr lang="nl-BE" sz="2400" dirty="0"/>
              <a:t>-/7/-: no</a:t>
            </a:r>
          </a:p>
          <a:p>
            <a:pPr lvl="1"/>
            <a:r>
              <a:rPr lang="nl-BE" sz="2400" dirty="0"/>
              <a:t>-/8/-: yes</a:t>
            </a:r>
          </a:p>
          <a:p>
            <a:pPr lvl="2"/>
            <a:r>
              <a:rPr lang="nl-BE" dirty="0"/>
              <a:t>-/-/6: no</a:t>
            </a:r>
          </a:p>
          <a:p>
            <a:pPr lvl="2"/>
            <a:r>
              <a:rPr lang="nl-BE" dirty="0"/>
              <a:t>-/-/7: no</a:t>
            </a:r>
          </a:p>
          <a:p>
            <a:pPr lvl="2"/>
            <a:r>
              <a:rPr lang="nl-BE" dirty="0"/>
              <a:t>-/-/8: yes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140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1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/>
          <a:p>
            <a:r>
              <a:rPr lang="nl-BE" sz="2000" dirty="0"/>
              <a:t>7/8/-: no</a:t>
            </a:r>
          </a:p>
          <a:p>
            <a:r>
              <a:rPr lang="nl-BE" sz="2000" dirty="0"/>
              <a:t>7/9/-: no</a:t>
            </a:r>
          </a:p>
          <a:p>
            <a:r>
              <a:rPr lang="nl-BE" sz="2000" dirty="0"/>
              <a:t>7/10/-: yes</a:t>
            </a:r>
          </a:p>
          <a:p>
            <a:pPr lvl="1"/>
            <a:r>
              <a:rPr lang="nl-BE" sz="2000" dirty="0"/>
              <a:t>8/9/-: yes</a:t>
            </a:r>
          </a:p>
          <a:p>
            <a:pPr lvl="1"/>
            <a:r>
              <a:rPr lang="nl-BE" sz="2000" dirty="0"/>
              <a:t>8/8/-: no</a:t>
            </a:r>
          </a:p>
          <a:p>
            <a:pPr lvl="2"/>
            <a:r>
              <a:rPr lang="nl-BE" sz="2000" dirty="0"/>
              <a:t>9/8/-: no</a:t>
            </a:r>
          </a:p>
          <a:p>
            <a:pPr lvl="2"/>
            <a:r>
              <a:rPr lang="nl-BE" sz="2000" dirty="0"/>
              <a:t>10/8/-: yes</a:t>
            </a:r>
          </a:p>
          <a:p>
            <a:r>
              <a:rPr lang="nl-BE" sz="2000" dirty="0"/>
              <a:t>PES2:</a:t>
            </a:r>
          </a:p>
          <a:p>
            <a:pPr lvl="1"/>
            <a:r>
              <a:rPr lang="nl-BE" sz="2000" dirty="0"/>
              <a:t>7/10</a:t>
            </a:r>
          </a:p>
          <a:p>
            <a:pPr lvl="1"/>
            <a:r>
              <a:rPr lang="nl-BE" sz="2000" dirty="0"/>
              <a:t>8/9</a:t>
            </a:r>
          </a:p>
          <a:p>
            <a:pPr lvl="1"/>
            <a:r>
              <a:rPr lang="nl-BE" sz="2000" dirty="0"/>
              <a:t>10/8</a:t>
            </a:r>
            <a:endParaRPr lang="en-US" sz="2000" dirty="0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BE" sz="2000" dirty="0"/>
              <a:t>7/-/8: no</a:t>
            </a:r>
          </a:p>
          <a:p>
            <a:r>
              <a:rPr lang="nl-BE" sz="2000" dirty="0"/>
              <a:t>7/-/9: no</a:t>
            </a:r>
          </a:p>
          <a:p>
            <a:r>
              <a:rPr lang="nl-BE" sz="2000" dirty="0"/>
              <a:t>7/-/10: yes</a:t>
            </a:r>
          </a:p>
          <a:p>
            <a:pPr lvl="1"/>
            <a:r>
              <a:rPr lang="nl-BE" sz="2000" dirty="0"/>
              <a:t>8/-/9: yes</a:t>
            </a:r>
          </a:p>
          <a:p>
            <a:pPr lvl="1"/>
            <a:r>
              <a:rPr lang="nl-BE" sz="2000" dirty="0"/>
              <a:t>8/-/8: yes</a:t>
            </a:r>
            <a:endParaRPr lang="en-US" sz="2000" dirty="0"/>
          </a:p>
          <a:p>
            <a:r>
              <a:rPr lang="nl-BE" sz="2000" dirty="0"/>
              <a:t>PES3:</a:t>
            </a:r>
          </a:p>
          <a:p>
            <a:pPr lvl="1"/>
            <a:r>
              <a:rPr lang="nl-BE" sz="2000" dirty="0"/>
              <a:t>7/10</a:t>
            </a:r>
          </a:p>
          <a:p>
            <a:pPr lvl="1"/>
            <a:r>
              <a:rPr lang="nl-BE" sz="2000" dirty="0"/>
              <a:t>8/8</a:t>
            </a:r>
          </a:p>
          <a:p>
            <a:r>
              <a:rPr lang="nl-BE" sz="2400" dirty="0"/>
              <a:t>EP = {7,8,10}</a:t>
            </a:r>
          </a:p>
        </p:txBody>
      </p:sp>
    </p:spTree>
    <p:extLst>
      <p:ext uri="{BB962C8B-B14F-4D97-AF65-F5344CB8AC3E}">
        <p14:creationId xmlns:p14="http://schemas.microsoft.com/office/powerpoint/2010/main" val="182730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/>
              <a:t>7/10/10 (148)</a:t>
            </a:r>
          </a:p>
          <a:p>
            <a:r>
              <a:rPr lang="nl-BE" dirty="0"/>
              <a:t>8/9/8 (133)</a:t>
            </a:r>
          </a:p>
          <a:p>
            <a:r>
              <a:rPr lang="nl-BE" dirty="0"/>
              <a:t>10/8/8 (136)</a:t>
            </a:r>
          </a:p>
          <a:p>
            <a:r>
              <a:rPr lang="nl-BE" dirty="0" err="1"/>
              <a:t>Sorting</a:t>
            </a:r>
            <a:r>
              <a:rPr lang="nl-BE" dirty="0"/>
              <a:t>:</a:t>
            </a:r>
          </a:p>
          <a:p>
            <a:pPr lvl="1"/>
            <a:r>
              <a:rPr lang="nl-BE" dirty="0"/>
              <a:t>8/9/8 (133)</a:t>
            </a:r>
          </a:p>
          <a:p>
            <a:pPr lvl="1"/>
            <a:r>
              <a:rPr lang="nl-BE" dirty="0"/>
              <a:t>10/8/8 (136)</a:t>
            </a:r>
          </a:p>
          <a:p>
            <a:pPr lvl="1"/>
            <a:r>
              <a:rPr lang="nl-BE" dirty="0"/>
              <a:t>7/10/10 (148)</a:t>
            </a:r>
          </a:p>
          <a:p>
            <a:r>
              <a:rPr lang="nl-BE" dirty="0"/>
              <a:t>8/9/8: yes (</a:t>
            </a:r>
            <a:r>
              <a:rPr lang="nl-BE" dirty="0" err="1"/>
              <a:t>makespan</a:t>
            </a:r>
            <a:r>
              <a:rPr lang="nl-BE" dirty="0"/>
              <a:t> of 39)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76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2: </a:t>
            </a:r>
            <a:r>
              <a:rPr lang="nl-BE" dirty="0" err="1"/>
              <a:t>Early</a:t>
            </a:r>
            <a:r>
              <a:rPr lang="nl-BE" dirty="0"/>
              <a:t> tree</a:t>
            </a:r>
          </a:p>
        </p:txBody>
      </p:sp>
      <p:sp>
        <p:nvSpPr>
          <p:cNvPr id="4" name="Oval 3"/>
          <p:cNvSpPr/>
          <p:nvPr/>
        </p:nvSpPr>
        <p:spPr>
          <a:xfrm>
            <a:off x="424209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93891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-150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293891" y="16409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293891" y="499303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-100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>
            <a:stCxn id="4" idx="7"/>
            <a:endCxn id="6" idx="2"/>
          </p:cNvCxnSpPr>
          <p:nvPr/>
        </p:nvCxnSpPr>
        <p:spPr>
          <a:xfrm flipV="1">
            <a:off x="997489" y="1916076"/>
            <a:ext cx="1296402" cy="148149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4" idx="5"/>
            <a:endCxn id="7" idx="2"/>
          </p:cNvCxnSpPr>
          <p:nvPr/>
        </p:nvCxnSpPr>
        <p:spPr>
          <a:xfrm>
            <a:off x="997489" y="3786665"/>
            <a:ext cx="1296402" cy="14814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4" idx="6"/>
            <a:endCxn id="5" idx="2"/>
          </p:cNvCxnSpPr>
          <p:nvPr/>
        </p:nvCxnSpPr>
        <p:spPr>
          <a:xfrm>
            <a:off x="1095848" y="3592119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4163573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6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163573" y="16409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163573" y="499303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7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6033255" y="41932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9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200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6033255" y="25172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8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7902937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>
            <a:stCxn id="6" idx="6"/>
            <a:endCxn id="12" idx="2"/>
          </p:cNvCxnSpPr>
          <p:nvPr/>
        </p:nvCxnSpPr>
        <p:spPr>
          <a:xfrm>
            <a:off x="2965530" y="1916076"/>
            <a:ext cx="119804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5" idx="6"/>
            <a:endCxn id="11" idx="2"/>
          </p:cNvCxnSpPr>
          <p:nvPr/>
        </p:nvCxnSpPr>
        <p:spPr>
          <a:xfrm>
            <a:off x="2965530" y="3592119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7" idx="6"/>
            <a:endCxn id="13" idx="2"/>
          </p:cNvCxnSpPr>
          <p:nvPr/>
        </p:nvCxnSpPr>
        <p:spPr>
          <a:xfrm>
            <a:off x="2965530" y="5268161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6"/>
            <a:endCxn id="15" idx="1"/>
          </p:cNvCxnSpPr>
          <p:nvPr/>
        </p:nvCxnSpPr>
        <p:spPr>
          <a:xfrm>
            <a:off x="4835212" y="1916076"/>
            <a:ext cx="1296402" cy="6817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1" idx="6"/>
            <a:endCxn id="15" idx="3"/>
          </p:cNvCxnSpPr>
          <p:nvPr/>
        </p:nvCxnSpPr>
        <p:spPr>
          <a:xfrm flipV="1">
            <a:off x="4835212" y="2986922"/>
            <a:ext cx="1296402" cy="60519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1" idx="6"/>
            <a:endCxn id="14" idx="1"/>
          </p:cNvCxnSpPr>
          <p:nvPr/>
        </p:nvCxnSpPr>
        <p:spPr>
          <a:xfrm>
            <a:off x="4835212" y="3592119"/>
            <a:ext cx="1296402" cy="6817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3" idx="6"/>
            <a:endCxn id="14" idx="3"/>
          </p:cNvCxnSpPr>
          <p:nvPr/>
        </p:nvCxnSpPr>
        <p:spPr>
          <a:xfrm flipV="1">
            <a:off x="4835212" y="4662965"/>
            <a:ext cx="1296402" cy="6051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5" idx="6"/>
            <a:endCxn id="16" idx="1"/>
          </p:cNvCxnSpPr>
          <p:nvPr/>
        </p:nvCxnSpPr>
        <p:spPr>
          <a:xfrm>
            <a:off x="6704894" y="2792376"/>
            <a:ext cx="1296402" cy="6051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4" idx="6"/>
            <a:endCxn id="16" idx="3"/>
          </p:cNvCxnSpPr>
          <p:nvPr/>
        </p:nvCxnSpPr>
        <p:spPr>
          <a:xfrm flipV="1">
            <a:off x="6704894" y="3786665"/>
            <a:ext cx="1296402" cy="6817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5" idx="7"/>
            <a:endCxn id="12" idx="3"/>
          </p:cNvCxnSpPr>
          <p:nvPr/>
        </p:nvCxnSpPr>
        <p:spPr>
          <a:xfrm flipV="1">
            <a:off x="2867171" y="2110622"/>
            <a:ext cx="1394761" cy="12869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" idx="7"/>
            <a:endCxn id="11" idx="3"/>
          </p:cNvCxnSpPr>
          <p:nvPr/>
        </p:nvCxnSpPr>
        <p:spPr>
          <a:xfrm flipV="1">
            <a:off x="2867171" y="3786665"/>
            <a:ext cx="1394761" cy="12869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urved Connector 38"/>
          <p:cNvCxnSpPr>
            <a:stCxn id="16" idx="0"/>
            <a:endCxn id="4" idx="0"/>
          </p:cNvCxnSpPr>
          <p:nvPr/>
        </p:nvCxnSpPr>
        <p:spPr>
          <a:xfrm rot="16200000" flipV="1">
            <a:off x="4499393" y="-422374"/>
            <a:ext cx="12700" cy="7478728"/>
          </a:xfrm>
          <a:prstGeom prst="curvedConnector3">
            <a:avLst>
              <a:gd name="adj1" fmla="val 19836362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899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2: </a:t>
            </a:r>
            <a:r>
              <a:rPr lang="nl-BE" dirty="0" err="1"/>
              <a:t>Current</a:t>
            </a:r>
            <a:r>
              <a:rPr lang="nl-BE" dirty="0"/>
              <a:t> tree</a:t>
            </a:r>
          </a:p>
        </p:txBody>
      </p:sp>
      <p:sp>
        <p:nvSpPr>
          <p:cNvPr id="4" name="Oval 3"/>
          <p:cNvSpPr/>
          <p:nvPr/>
        </p:nvSpPr>
        <p:spPr>
          <a:xfrm>
            <a:off x="424209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93891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-150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293891" y="16409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293891" y="499303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-100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>
            <a:stCxn id="4" idx="7"/>
            <a:endCxn id="6" idx="2"/>
          </p:cNvCxnSpPr>
          <p:nvPr/>
        </p:nvCxnSpPr>
        <p:spPr>
          <a:xfrm flipV="1">
            <a:off x="997489" y="1916076"/>
            <a:ext cx="1296402" cy="14814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4" idx="5"/>
            <a:endCxn id="7" idx="2"/>
          </p:cNvCxnSpPr>
          <p:nvPr/>
        </p:nvCxnSpPr>
        <p:spPr>
          <a:xfrm>
            <a:off x="997489" y="3786665"/>
            <a:ext cx="1296402" cy="14814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4" idx="6"/>
            <a:endCxn id="5" idx="2"/>
          </p:cNvCxnSpPr>
          <p:nvPr/>
        </p:nvCxnSpPr>
        <p:spPr>
          <a:xfrm>
            <a:off x="1095848" y="3592119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4163573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6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163573" y="16409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163573" y="499303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7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6033255" y="41932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9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200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6033255" y="25172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8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7902937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>
            <a:stCxn id="6" idx="6"/>
            <a:endCxn id="12" idx="2"/>
          </p:cNvCxnSpPr>
          <p:nvPr/>
        </p:nvCxnSpPr>
        <p:spPr>
          <a:xfrm>
            <a:off x="2965530" y="1916076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5" idx="6"/>
            <a:endCxn id="11" idx="2"/>
          </p:cNvCxnSpPr>
          <p:nvPr/>
        </p:nvCxnSpPr>
        <p:spPr>
          <a:xfrm>
            <a:off x="2965530" y="3592119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7" idx="6"/>
            <a:endCxn id="13" idx="2"/>
          </p:cNvCxnSpPr>
          <p:nvPr/>
        </p:nvCxnSpPr>
        <p:spPr>
          <a:xfrm>
            <a:off x="2965530" y="5268161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6"/>
            <a:endCxn id="15" idx="1"/>
          </p:cNvCxnSpPr>
          <p:nvPr/>
        </p:nvCxnSpPr>
        <p:spPr>
          <a:xfrm>
            <a:off x="4835212" y="1916076"/>
            <a:ext cx="1296402" cy="6817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1" idx="6"/>
            <a:endCxn id="15" idx="3"/>
          </p:cNvCxnSpPr>
          <p:nvPr/>
        </p:nvCxnSpPr>
        <p:spPr>
          <a:xfrm flipV="1">
            <a:off x="4835212" y="2986922"/>
            <a:ext cx="1296402" cy="60519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1" idx="6"/>
            <a:endCxn id="14" idx="1"/>
          </p:cNvCxnSpPr>
          <p:nvPr/>
        </p:nvCxnSpPr>
        <p:spPr>
          <a:xfrm>
            <a:off x="4835212" y="3592119"/>
            <a:ext cx="1296402" cy="6817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3" idx="6"/>
            <a:endCxn id="14" idx="3"/>
          </p:cNvCxnSpPr>
          <p:nvPr/>
        </p:nvCxnSpPr>
        <p:spPr>
          <a:xfrm flipV="1">
            <a:off x="4835212" y="4662965"/>
            <a:ext cx="1296402" cy="6051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5" idx="6"/>
            <a:endCxn id="16" idx="1"/>
          </p:cNvCxnSpPr>
          <p:nvPr/>
        </p:nvCxnSpPr>
        <p:spPr>
          <a:xfrm>
            <a:off x="6704894" y="2792376"/>
            <a:ext cx="1296402" cy="6051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4" idx="6"/>
            <a:endCxn id="16" idx="3"/>
          </p:cNvCxnSpPr>
          <p:nvPr/>
        </p:nvCxnSpPr>
        <p:spPr>
          <a:xfrm flipV="1">
            <a:off x="6704894" y="3786665"/>
            <a:ext cx="1296402" cy="6817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5" idx="7"/>
            <a:endCxn id="12" idx="3"/>
          </p:cNvCxnSpPr>
          <p:nvPr/>
        </p:nvCxnSpPr>
        <p:spPr>
          <a:xfrm flipV="1">
            <a:off x="2867171" y="2110622"/>
            <a:ext cx="1394761" cy="12869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" idx="7"/>
            <a:endCxn id="11" idx="3"/>
          </p:cNvCxnSpPr>
          <p:nvPr/>
        </p:nvCxnSpPr>
        <p:spPr>
          <a:xfrm flipV="1">
            <a:off x="2867171" y="3786665"/>
            <a:ext cx="1394761" cy="12869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urved Connector 38"/>
          <p:cNvCxnSpPr>
            <a:stCxn id="16" idx="0"/>
            <a:endCxn id="4" idx="0"/>
          </p:cNvCxnSpPr>
          <p:nvPr/>
        </p:nvCxnSpPr>
        <p:spPr>
          <a:xfrm rot="16200000" flipV="1">
            <a:off x="4499393" y="-422374"/>
            <a:ext cx="12700" cy="7478728"/>
          </a:xfrm>
          <a:prstGeom prst="curvedConnector3">
            <a:avLst>
              <a:gd name="adj1" fmla="val 19836362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445060" y="5932280"/>
            <a:ext cx="21194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DC(4) = -86,071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41684" y="5922072"/>
            <a:ext cx="2024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DC(7) = 38,940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319926" y="5073615"/>
            <a:ext cx="248709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DC(4,7) = -47,131</a:t>
            </a:r>
          </a:p>
          <a:p>
            <a:r>
              <a:rPr lang="en-US" sz="2400" dirty="0">
                <a:solidFill>
                  <a:srgbClr val="00B050"/>
                </a:solidFill>
              </a:rPr>
              <a:t>Remove arc (1,4)</a:t>
            </a:r>
          </a:p>
          <a:p>
            <a:r>
              <a:rPr lang="en-US" sz="2400" dirty="0">
                <a:solidFill>
                  <a:srgbClr val="00B050"/>
                </a:solidFill>
              </a:rPr>
              <a:t>Introduce arc (4,6)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52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2: </a:t>
            </a:r>
            <a:r>
              <a:rPr lang="nl-BE" dirty="0" err="1"/>
              <a:t>Recursion</a:t>
            </a:r>
            <a:r>
              <a:rPr lang="nl-BE" dirty="0"/>
              <a:t> – delay {4,7}</a:t>
            </a:r>
          </a:p>
        </p:txBody>
      </p:sp>
      <p:sp>
        <p:nvSpPr>
          <p:cNvPr id="4" name="Oval 3"/>
          <p:cNvSpPr/>
          <p:nvPr/>
        </p:nvSpPr>
        <p:spPr>
          <a:xfrm>
            <a:off x="424209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93891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-150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293891" y="16409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293891" y="499303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-100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>
            <a:stCxn id="4" idx="7"/>
            <a:endCxn id="6" idx="2"/>
          </p:cNvCxnSpPr>
          <p:nvPr/>
        </p:nvCxnSpPr>
        <p:spPr>
          <a:xfrm flipV="1">
            <a:off x="997489" y="1916076"/>
            <a:ext cx="1296402" cy="14814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4" idx="5"/>
            <a:endCxn id="7" idx="2"/>
          </p:cNvCxnSpPr>
          <p:nvPr/>
        </p:nvCxnSpPr>
        <p:spPr>
          <a:xfrm>
            <a:off x="997489" y="3786665"/>
            <a:ext cx="1296402" cy="14814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4" idx="6"/>
            <a:endCxn id="5" idx="2"/>
          </p:cNvCxnSpPr>
          <p:nvPr/>
        </p:nvCxnSpPr>
        <p:spPr>
          <a:xfrm>
            <a:off x="1095848" y="3592119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4163573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6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163573" y="16409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163573" y="499303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7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50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6033255" y="41932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9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200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6033255" y="2517247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8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100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7902937" y="3316990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10</a:t>
            </a:r>
          </a:p>
          <a:p>
            <a:pPr algn="ctr"/>
            <a:r>
              <a:rPr lang="nl-BE" sz="3200" dirty="0">
                <a:solidFill>
                  <a:schemeClr val="tx1"/>
                </a:solidFill>
              </a:rPr>
              <a:t>0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/>
          <p:cNvCxnSpPr>
            <a:stCxn id="6" idx="6"/>
            <a:endCxn id="12" idx="2"/>
          </p:cNvCxnSpPr>
          <p:nvPr/>
        </p:nvCxnSpPr>
        <p:spPr>
          <a:xfrm>
            <a:off x="2965530" y="1916076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5" idx="6"/>
            <a:endCxn id="11" idx="2"/>
          </p:cNvCxnSpPr>
          <p:nvPr/>
        </p:nvCxnSpPr>
        <p:spPr>
          <a:xfrm>
            <a:off x="2965530" y="3592119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7" idx="6"/>
            <a:endCxn id="13" idx="2"/>
          </p:cNvCxnSpPr>
          <p:nvPr/>
        </p:nvCxnSpPr>
        <p:spPr>
          <a:xfrm>
            <a:off x="2965530" y="5268161"/>
            <a:ext cx="119804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2" idx="6"/>
            <a:endCxn id="15" idx="1"/>
          </p:cNvCxnSpPr>
          <p:nvPr/>
        </p:nvCxnSpPr>
        <p:spPr>
          <a:xfrm>
            <a:off x="4835212" y="1916076"/>
            <a:ext cx="1296402" cy="6817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1" idx="6"/>
            <a:endCxn id="15" idx="3"/>
          </p:cNvCxnSpPr>
          <p:nvPr/>
        </p:nvCxnSpPr>
        <p:spPr>
          <a:xfrm flipV="1">
            <a:off x="4835212" y="2986922"/>
            <a:ext cx="1296402" cy="60519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1" idx="6"/>
            <a:endCxn id="14" idx="1"/>
          </p:cNvCxnSpPr>
          <p:nvPr/>
        </p:nvCxnSpPr>
        <p:spPr>
          <a:xfrm>
            <a:off x="4835212" y="3592119"/>
            <a:ext cx="1296402" cy="68175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13" idx="6"/>
            <a:endCxn id="14" idx="3"/>
          </p:cNvCxnSpPr>
          <p:nvPr/>
        </p:nvCxnSpPr>
        <p:spPr>
          <a:xfrm flipV="1">
            <a:off x="4835212" y="4662965"/>
            <a:ext cx="1296402" cy="6051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5" idx="6"/>
            <a:endCxn id="16" idx="1"/>
          </p:cNvCxnSpPr>
          <p:nvPr/>
        </p:nvCxnSpPr>
        <p:spPr>
          <a:xfrm>
            <a:off x="6704894" y="2792376"/>
            <a:ext cx="1296402" cy="6051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4" idx="6"/>
            <a:endCxn id="16" idx="3"/>
          </p:cNvCxnSpPr>
          <p:nvPr/>
        </p:nvCxnSpPr>
        <p:spPr>
          <a:xfrm flipV="1">
            <a:off x="6704894" y="3786665"/>
            <a:ext cx="1296402" cy="68175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5" idx="7"/>
            <a:endCxn id="12" idx="3"/>
          </p:cNvCxnSpPr>
          <p:nvPr/>
        </p:nvCxnSpPr>
        <p:spPr>
          <a:xfrm flipV="1">
            <a:off x="2867171" y="2110622"/>
            <a:ext cx="1394761" cy="12869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" idx="7"/>
            <a:endCxn id="11" idx="3"/>
          </p:cNvCxnSpPr>
          <p:nvPr/>
        </p:nvCxnSpPr>
        <p:spPr>
          <a:xfrm flipV="1">
            <a:off x="2867171" y="3786665"/>
            <a:ext cx="1394761" cy="128695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urved Connector 38"/>
          <p:cNvCxnSpPr>
            <a:stCxn id="16" idx="0"/>
            <a:endCxn id="4" idx="0"/>
          </p:cNvCxnSpPr>
          <p:nvPr/>
        </p:nvCxnSpPr>
        <p:spPr>
          <a:xfrm rot="16200000" flipV="1">
            <a:off x="4499393" y="-422374"/>
            <a:ext cx="12700" cy="7478728"/>
          </a:xfrm>
          <a:prstGeom prst="curvedConnector3">
            <a:avLst>
              <a:gd name="adj1" fmla="val 19836362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6511358" y="5613497"/>
            <a:ext cx="1683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DC = 91,599</a:t>
            </a:r>
            <a:endParaRPr lang="nl-BE" sz="2400" dirty="0"/>
          </a:p>
        </p:txBody>
      </p:sp>
    </p:spTree>
    <p:extLst>
      <p:ext uri="{BB962C8B-B14F-4D97-AF65-F5344CB8AC3E}">
        <p14:creationId xmlns:p14="http://schemas.microsoft.com/office/powerpoint/2010/main" val="287178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1700" y="202445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(10,6,4)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(9,4,5)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75223" y="3933951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(12,4,7)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(8,3,2)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(5,1,3)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98401" y="357233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(6,2,6)</a:t>
            </a:r>
            <a:endParaRPr lang="en-US" sz="3200" dirty="0"/>
          </a:p>
        </p:txBody>
      </p:sp>
      <p:sp>
        <p:nvSpPr>
          <p:cNvPr id="21" name="TextBox 20"/>
          <p:cNvSpPr txBox="1"/>
          <p:nvPr/>
        </p:nvSpPr>
        <p:spPr>
          <a:xfrm>
            <a:off x="7488725" y="4408304"/>
            <a:ext cx="16052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,a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24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3507" y="5087845"/>
                <a:ext cx="1989584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0-10+6=-4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087845"/>
                <a:ext cx="1989584" cy="374333"/>
              </a:xfrm>
              <a:prstGeom prst="rect">
                <a:avLst/>
              </a:prstGeom>
              <a:blipFill>
                <a:blip r:embed="rId2"/>
                <a:stretch>
                  <a:fillRect l="-3670" t="-24590" r="-7645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3507" y="5497985"/>
                <a:ext cx="2145074" cy="3761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0-18+4=-14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497985"/>
                <a:ext cx="2145074" cy="376193"/>
              </a:xfrm>
              <a:prstGeom prst="rect">
                <a:avLst/>
              </a:prstGeom>
              <a:blipFill>
                <a:blip r:embed="rId3"/>
                <a:stretch>
                  <a:fillRect l="-3409" t="-24194" r="-7102" b="-46774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955966" y="5895648"/>
            <a:ext cx="2503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Non-breakthrough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215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(10,6:4-0)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(9,4:5-0)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(8,3:2-0)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(5,1:3-0)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(6,2:6-0)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24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blipFill>
                <a:blip r:embed="rId2"/>
                <a:stretch>
                  <a:fillRect l="-8392" t="-24590" r="-202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3507" y="5497985"/>
                <a:ext cx="877804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497985"/>
                <a:ext cx="877804" cy="373564"/>
              </a:xfrm>
              <a:prstGeom prst="rect">
                <a:avLst/>
              </a:prstGeom>
              <a:blipFill>
                <a:blip r:embed="rId3"/>
                <a:stretch>
                  <a:fillRect l="-8333" t="-24590" r="-20139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61146" y="99525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(4,1)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65802" y="982877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(4,2)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059949" y="5924328"/>
                <a:ext cx="871777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949" y="5924328"/>
                <a:ext cx="871777" cy="381130"/>
              </a:xfrm>
              <a:prstGeom prst="rect">
                <a:avLst/>
              </a:prstGeom>
              <a:blipFill>
                <a:blip r:embed="rId4"/>
                <a:stretch>
                  <a:fillRect l="-9091" t="-22581" r="-1958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190189" y="267306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(3,4)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91545" y="5087845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3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20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(10,6:1-3)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(8,3:2-0)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(6,2:6-0)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24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blipFill>
                <a:blip r:embed="rId2"/>
                <a:stretch>
                  <a:fillRect l="-8392" t="-24590" r="-202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3507" y="5497985"/>
                <a:ext cx="877804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497985"/>
                <a:ext cx="877804" cy="373564"/>
              </a:xfrm>
              <a:prstGeom prst="rect">
                <a:avLst/>
              </a:prstGeom>
              <a:blipFill>
                <a:blip r:embed="rId3"/>
                <a:stretch>
                  <a:fillRect l="-8333" t="-24590" r="-20139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61146" y="99525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(1,1)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25146" y="3892316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(1,2)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059949" y="5924328"/>
                <a:ext cx="871777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949" y="5924328"/>
                <a:ext cx="871777" cy="381130"/>
              </a:xfrm>
              <a:prstGeom prst="rect">
                <a:avLst/>
              </a:prstGeom>
              <a:blipFill>
                <a:blip r:embed="rId4"/>
                <a:stretch>
                  <a:fillRect l="-9091" t="-22581" r="-2028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190189" y="267306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(1,3)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91545" y="5087845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1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60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(8,3:1-1)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(6,2:5-1)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24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3507" y="5087845"/>
                <a:ext cx="3847015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no flow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remaining</a:t>
                </a:r>
                <a:r>
                  <a:rPr lang="nl-BE" sz="2400" dirty="0">
                    <a:solidFill>
                      <a:srgbClr val="00B05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087845"/>
                <a:ext cx="3847015" cy="373564"/>
              </a:xfrm>
              <a:prstGeom prst="rect">
                <a:avLst/>
              </a:prstGeom>
              <a:blipFill>
                <a:blip r:embed="rId2"/>
                <a:stretch>
                  <a:fillRect l="-1899" t="-24590" r="-1741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3507" y="5497985"/>
                <a:ext cx="965264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-4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497985"/>
                <a:ext cx="965264" cy="374333"/>
              </a:xfrm>
              <a:prstGeom prst="rect">
                <a:avLst/>
              </a:prstGeom>
              <a:blipFill>
                <a:blip r:embed="rId3"/>
                <a:stretch>
                  <a:fillRect l="-7547" t="-24590" r="-1761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91545" y="5087845"/>
            <a:ext cx="2503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Non-breakthrough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063507" y="5909985"/>
                <a:ext cx="965264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-6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909985"/>
                <a:ext cx="965264" cy="375424"/>
              </a:xfrm>
              <a:prstGeom prst="rect">
                <a:avLst/>
              </a:prstGeom>
              <a:blipFill>
                <a:blip r:embed="rId4"/>
                <a:stretch>
                  <a:fillRect l="-7547" t="-22581" r="-1761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062097" y="6307212"/>
                <a:ext cx="1120756" cy="3761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-14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097" y="6307212"/>
                <a:ext cx="1120756" cy="376193"/>
              </a:xfrm>
              <a:prstGeom prst="rect">
                <a:avLst/>
              </a:prstGeom>
              <a:blipFill>
                <a:blip r:embed="rId5"/>
                <a:stretch>
                  <a:fillRect l="-6522" t="-24590" r="-15217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1261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(8,3:1-1)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(6,2:5-1)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24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3507" y="5087845"/>
                <a:ext cx="2182392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0: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disregard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087845"/>
                <a:ext cx="2182392" cy="373564"/>
              </a:xfrm>
              <a:prstGeom prst="rect">
                <a:avLst/>
              </a:prstGeom>
              <a:blipFill>
                <a:blip r:embed="rId2"/>
                <a:stretch>
                  <a:fillRect l="-3352" t="-24590" r="-7263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3507" y="5497985"/>
                <a:ext cx="965264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-4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497985"/>
                <a:ext cx="965264" cy="374333"/>
              </a:xfrm>
              <a:prstGeom prst="rect">
                <a:avLst/>
              </a:prstGeom>
              <a:blipFill>
                <a:blip r:embed="rId3"/>
                <a:stretch>
                  <a:fillRect l="-7547" t="-24590" r="-1761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56109" y="5096069"/>
            <a:ext cx="35239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Min (4,6,14) = 4</a:t>
            </a:r>
          </a:p>
          <a:p>
            <a:r>
              <a:rPr lang="en-US" sz="2400" dirty="0">
                <a:solidFill>
                  <a:srgbClr val="00B050"/>
                </a:solidFill>
              </a:rPr>
              <a:t>Update nodes 2, 3, 4 and 5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063507" y="5909985"/>
                <a:ext cx="965264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-6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909985"/>
                <a:ext cx="965264" cy="375424"/>
              </a:xfrm>
              <a:prstGeom prst="rect">
                <a:avLst/>
              </a:prstGeom>
              <a:blipFill>
                <a:blip r:embed="rId4"/>
                <a:stretch>
                  <a:fillRect l="-7547" t="-22581" r="-1761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062097" y="6307212"/>
                <a:ext cx="1120756" cy="3761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-14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097" y="6307212"/>
                <a:ext cx="1120756" cy="376193"/>
              </a:xfrm>
              <a:prstGeom prst="rect">
                <a:avLst/>
              </a:prstGeom>
              <a:blipFill>
                <a:blip r:embed="rId5"/>
                <a:stretch>
                  <a:fillRect l="-6522" t="-24590" r="-15217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/>
          <p:cNvCxnSpPr/>
          <p:nvPr/>
        </p:nvCxnSpPr>
        <p:spPr>
          <a:xfrm>
            <a:off x="1622475" y="1179728"/>
            <a:ext cx="1578619" cy="390811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927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5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(8,3:1-1)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(6,2:5-1)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14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20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blipFill>
                <a:blip r:embed="rId2"/>
                <a:stretch>
                  <a:fillRect l="-8392" t="-24590" r="-202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3507" y="5497985"/>
                <a:ext cx="870688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497985"/>
                <a:ext cx="870688" cy="374333"/>
              </a:xfrm>
              <a:prstGeom prst="rect">
                <a:avLst/>
              </a:prstGeom>
              <a:blipFill>
                <a:blip r:embed="rId3"/>
                <a:stretch>
                  <a:fillRect l="-8392" t="-24590" r="-202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56109" y="5096069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063507" y="5909985"/>
                <a:ext cx="877804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909985"/>
                <a:ext cx="877804" cy="375424"/>
              </a:xfrm>
              <a:prstGeom prst="rect">
                <a:avLst/>
              </a:prstGeom>
              <a:blipFill>
                <a:blip r:embed="rId4"/>
                <a:stretch>
                  <a:fillRect l="-8333" t="-22581" r="-20139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062097" y="6307212"/>
                <a:ext cx="877804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097" y="6307212"/>
                <a:ext cx="877804" cy="381130"/>
              </a:xfrm>
              <a:prstGeom prst="rect">
                <a:avLst/>
              </a:prstGeom>
              <a:blipFill>
                <a:blip r:embed="rId5"/>
                <a:stretch>
                  <a:fillRect l="-8333" t="-22581" r="-20139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Arrow Connector 29"/>
          <p:cNvCxnSpPr>
            <a:stCxn id="4" idx="6"/>
            <a:endCxn id="7" idx="3"/>
          </p:cNvCxnSpPr>
          <p:nvPr/>
        </p:nvCxnSpPr>
        <p:spPr>
          <a:xfrm flipV="1">
            <a:off x="860256" y="1902511"/>
            <a:ext cx="1296402" cy="14619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7589" y="2632673"/>
            <a:ext cx="118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rgbClr val="FF0000"/>
                </a:solidFill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∞</a:t>
            </a:r>
            <a:r>
              <a:rPr lang="nl-BE" sz="3200" dirty="0">
                <a:solidFill>
                  <a:srgbClr val="FF0000"/>
                </a:solidFill>
              </a:rPr>
              <a:t>-0)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1146" y="995255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112894" y="3889619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(1,2)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170094" y="2667613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(1,3)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310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5" grpId="0"/>
      <p:bldP spid="36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(8,3:0-2)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(6,2:4-2)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14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20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087845"/>
                <a:ext cx="870688" cy="373564"/>
              </a:xfrm>
              <a:prstGeom prst="rect">
                <a:avLst/>
              </a:prstGeom>
              <a:blipFill>
                <a:blip r:embed="rId2"/>
                <a:stretch>
                  <a:fillRect l="-8392" t="-24590" r="-202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063507" y="5497985"/>
                <a:ext cx="870688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497985"/>
                <a:ext cx="870688" cy="374333"/>
              </a:xfrm>
              <a:prstGeom prst="rect">
                <a:avLst/>
              </a:prstGeom>
              <a:blipFill>
                <a:blip r:embed="rId3"/>
                <a:stretch>
                  <a:fillRect l="-8392" t="-24590" r="-202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3404" y="5371870"/>
            <a:ext cx="2572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Non-breakthrough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063507" y="5909985"/>
                <a:ext cx="3785203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no flow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remaining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507" y="5909985"/>
                <a:ext cx="3785203" cy="375424"/>
              </a:xfrm>
              <a:prstGeom prst="rect">
                <a:avLst/>
              </a:prstGeom>
              <a:blipFill>
                <a:blip r:embed="rId4"/>
                <a:stretch>
                  <a:fillRect l="-1932" t="-22581" r="-3704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062097" y="6307212"/>
                <a:ext cx="877804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2097" y="6307212"/>
                <a:ext cx="877804" cy="373564"/>
              </a:xfrm>
              <a:prstGeom prst="rect">
                <a:avLst/>
              </a:prstGeom>
              <a:blipFill>
                <a:blip r:embed="rId5"/>
                <a:stretch>
                  <a:fillRect l="-8333" t="-24590" r="-20139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Arrow Connector 29"/>
          <p:cNvCxnSpPr>
            <a:stCxn id="4" idx="6"/>
            <a:endCxn id="7" idx="3"/>
          </p:cNvCxnSpPr>
          <p:nvPr/>
        </p:nvCxnSpPr>
        <p:spPr>
          <a:xfrm flipV="1">
            <a:off x="860256" y="1902511"/>
            <a:ext cx="1296402" cy="14619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7589" y="2632673"/>
            <a:ext cx="118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rgbClr val="FF0000"/>
                </a:solidFill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∞</a:t>
            </a:r>
            <a:r>
              <a:rPr lang="nl-BE" sz="3200" dirty="0">
                <a:solidFill>
                  <a:srgbClr val="FF0000"/>
                </a:solidFill>
              </a:rPr>
              <a:t>-1)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1146" y="995255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11723" y="1014838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(2,2)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5148504" y="4656204"/>
                <a:ext cx="3779176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no flow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remaining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504" y="4656204"/>
                <a:ext cx="3779176" cy="381130"/>
              </a:xfrm>
              <a:prstGeom prst="rect">
                <a:avLst/>
              </a:prstGeom>
              <a:blipFill>
                <a:blip r:embed="rId6"/>
                <a:stretch>
                  <a:fillRect l="-2097" t="-22581" r="-3548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148504" y="5037334"/>
                <a:ext cx="966355" cy="3818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-4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504" y="5037334"/>
                <a:ext cx="966355" cy="381899"/>
              </a:xfrm>
              <a:prstGeom prst="rect">
                <a:avLst/>
              </a:prstGeom>
              <a:blipFill>
                <a:blip r:embed="rId7"/>
                <a:stretch>
                  <a:fillRect l="-8228" t="-20635" r="-17722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152299" y="5405957"/>
                <a:ext cx="965264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-2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2299" y="5405957"/>
                <a:ext cx="965264" cy="375424"/>
              </a:xfrm>
              <a:prstGeom prst="rect">
                <a:avLst/>
              </a:prstGeom>
              <a:blipFill>
                <a:blip r:embed="rId8"/>
                <a:stretch>
                  <a:fillRect l="-7547" t="-24590" r="-1761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152299" y="5816097"/>
                <a:ext cx="1120756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-10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2299" y="5816097"/>
                <a:ext cx="1120756" cy="374333"/>
              </a:xfrm>
              <a:prstGeom prst="rect">
                <a:avLst/>
              </a:prstGeom>
              <a:blipFill>
                <a:blip r:embed="rId9"/>
                <a:stretch>
                  <a:fillRect l="-6522" t="-22951" r="-15217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4848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35" grpId="0"/>
      <p:bldP spid="36" grpId="0"/>
      <p:bldP spid="38" grpId="0"/>
      <p:bldP spid="39" grpId="0"/>
      <p:bldP spid="41" grpId="0"/>
      <p:bldP spid="42" grpId="0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(8,3:0-2)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(6,2:4-2)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14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238319" y="5529805"/>
            <a:ext cx="29211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Min (2,10,5,4) = 2</a:t>
            </a:r>
          </a:p>
          <a:p>
            <a:r>
              <a:rPr lang="en-US" sz="2400" dirty="0">
                <a:solidFill>
                  <a:srgbClr val="00B050"/>
                </a:solidFill>
              </a:rPr>
              <a:t>Update nodes 3 and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6244" y="5412580"/>
                <a:ext cx="2189510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0: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disregard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244" y="5412580"/>
                <a:ext cx="2189510" cy="375424"/>
              </a:xfrm>
              <a:prstGeom prst="rect">
                <a:avLst/>
              </a:prstGeom>
              <a:blipFill>
                <a:blip r:embed="rId2"/>
                <a:stretch>
                  <a:fillRect l="-3621" t="-24590" r="-696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Arrow Connector 29"/>
          <p:cNvCxnSpPr>
            <a:stCxn id="4" idx="6"/>
            <a:endCxn id="7" idx="3"/>
          </p:cNvCxnSpPr>
          <p:nvPr/>
        </p:nvCxnSpPr>
        <p:spPr>
          <a:xfrm flipV="1">
            <a:off x="860256" y="1902511"/>
            <a:ext cx="1296402" cy="14619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7589" y="2632673"/>
            <a:ext cx="118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rgbClr val="FF0000"/>
                </a:solidFill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∞</a:t>
            </a:r>
            <a:r>
              <a:rPr lang="nl-BE" sz="3200" dirty="0">
                <a:solidFill>
                  <a:srgbClr val="FF0000"/>
                </a:solidFill>
              </a:rPr>
              <a:t>-1)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1146" y="995255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11723" y="1014838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(2,2)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5148504" y="4656204"/>
                <a:ext cx="2183483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0: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disregard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504" y="4656204"/>
                <a:ext cx="2183483" cy="381130"/>
              </a:xfrm>
              <a:prstGeom prst="rect">
                <a:avLst/>
              </a:prstGeom>
              <a:blipFill>
                <a:blip r:embed="rId3"/>
                <a:stretch>
                  <a:fillRect l="-3631" t="-22581" r="-6983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148504" y="5037334"/>
                <a:ext cx="966355" cy="3818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-4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504" y="5037334"/>
                <a:ext cx="966355" cy="381899"/>
              </a:xfrm>
              <a:prstGeom prst="rect">
                <a:avLst/>
              </a:prstGeom>
              <a:blipFill>
                <a:blip r:embed="rId4"/>
                <a:stretch>
                  <a:fillRect l="-8228" t="-20635" r="-17722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06244" y="4630791"/>
                <a:ext cx="965264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-2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244" y="4630791"/>
                <a:ext cx="965264" cy="375424"/>
              </a:xfrm>
              <a:prstGeom prst="rect">
                <a:avLst/>
              </a:prstGeom>
              <a:blipFill>
                <a:blip r:embed="rId5"/>
                <a:stretch>
                  <a:fillRect l="-8228" t="-24590" r="-17722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406244" y="5040931"/>
                <a:ext cx="1120756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-10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244" y="5040931"/>
                <a:ext cx="1120756" cy="374333"/>
              </a:xfrm>
              <a:prstGeom prst="rect">
                <a:avLst/>
              </a:prstGeom>
              <a:blipFill>
                <a:blip r:embed="rId6"/>
                <a:stretch>
                  <a:fillRect l="-7104" t="-24590" r="-15301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Straight Connector 39"/>
          <p:cNvCxnSpPr/>
          <p:nvPr/>
        </p:nvCxnSpPr>
        <p:spPr>
          <a:xfrm flipH="1">
            <a:off x="2447636" y="1476503"/>
            <a:ext cx="4350328" cy="333684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413702" y="5797684"/>
                <a:ext cx="972382" cy="3761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-5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702" y="5797684"/>
                <a:ext cx="972382" cy="376193"/>
              </a:xfrm>
              <a:prstGeom prst="rect">
                <a:avLst/>
              </a:prstGeom>
              <a:blipFill>
                <a:blip r:embed="rId7"/>
                <a:stretch>
                  <a:fillRect l="-8176" t="-22581" r="-1761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146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1" grpId="0"/>
      <p:bldP spid="42" grpId="0"/>
      <p:bldP spid="43" grpId="0"/>
      <p:bldP spid="44" grpId="0"/>
      <p:bldP spid="4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(12,4:7-0)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(8,3:0-2)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(6,2:4-2)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30" name="Straight Arrow Connector 29"/>
          <p:cNvCxnSpPr>
            <a:stCxn id="4" idx="6"/>
            <a:endCxn id="7" idx="3"/>
          </p:cNvCxnSpPr>
          <p:nvPr/>
        </p:nvCxnSpPr>
        <p:spPr>
          <a:xfrm flipV="1">
            <a:off x="860256" y="1902511"/>
            <a:ext cx="1296402" cy="14619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7589" y="2632673"/>
            <a:ext cx="118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rgbClr val="FF0000"/>
                </a:solidFill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∞</a:t>
            </a:r>
            <a:r>
              <a:rPr lang="nl-BE" sz="3200" dirty="0">
                <a:solidFill>
                  <a:srgbClr val="FF0000"/>
                </a:solidFill>
              </a:rPr>
              <a:t>-1)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1146" y="995255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11723" y="1014838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(2,2)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42532" y="4674230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4674230"/>
                <a:ext cx="870688" cy="373564"/>
              </a:xfrm>
              <a:prstGeom prst="rect">
                <a:avLst/>
              </a:prstGeom>
              <a:blipFill>
                <a:blip r:embed="rId2"/>
                <a:stretch>
                  <a:fillRect l="-9091" t="-24590" r="-195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42532" y="5084370"/>
                <a:ext cx="870688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5084370"/>
                <a:ext cx="870688" cy="374333"/>
              </a:xfrm>
              <a:prstGeom prst="rect">
                <a:avLst/>
              </a:prstGeom>
              <a:blipFill>
                <a:blip r:embed="rId3"/>
                <a:stretch>
                  <a:fillRect l="-9091" t="-22951" r="-19580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5322369" y="5407713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42532" y="5496370"/>
                <a:ext cx="877804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5496370"/>
                <a:ext cx="877804" cy="375424"/>
              </a:xfrm>
              <a:prstGeom prst="rect">
                <a:avLst/>
              </a:prstGeom>
              <a:blipFill>
                <a:blip r:embed="rId4"/>
                <a:stretch>
                  <a:fillRect l="-9028" t="-24590" r="-1944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241122" y="5893597"/>
                <a:ext cx="877804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22" y="5893597"/>
                <a:ext cx="877804" cy="373564"/>
              </a:xfrm>
              <a:prstGeom prst="rect">
                <a:avLst/>
              </a:prstGeom>
              <a:blipFill>
                <a:blip r:embed="rId5"/>
                <a:stretch>
                  <a:fillRect l="-9028" t="-24590" r="-1944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434920" y="4626565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920" y="4626565"/>
                <a:ext cx="870688" cy="373564"/>
              </a:xfrm>
              <a:prstGeom prst="rect">
                <a:avLst/>
              </a:prstGeom>
              <a:blipFill>
                <a:blip r:embed="rId6"/>
                <a:stretch>
                  <a:fillRect l="-9155" t="-24590" r="-20423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5434920" y="5036705"/>
                <a:ext cx="877804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920" y="5036705"/>
                <a:ext cx="877804" cy="381130"/>
              </a:xfrm>
              <a:prstGeom prst="rect">
                <a:avLst/>
              </a:prstGeom>
              <a:blipFill>
                <a:blip r:embed="rId7"/>
                <a:stretch>
                  <a:fillRect l="-9028" t="-20635" r="-19444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4117416" y="393273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(7,1)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80566" y="2692182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(4,3)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21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6" grpId="0"/>
      <p:bldP spid="47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(12,4:3-4)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(8,3:0-2)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(6,2:0-6)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30" name="Straight Arrow Connector 29"/>
          <p:cNvCxnSpPr>
            <a:stCxn id="4" idx="6"/>
            <a:endCxn id="7" idx="3"/>
          </p:cNvCxnSpPr>
          <p:nvPr/>
        </p:nvCxnSpPr>
        <p:spPr>
          <a:xfrm flipV="1">
            <a:off x="860256" y="1902511"/>
            <a:ext cx="1296402" cy="14619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7589" y="2632673"/>
            <a:ext cx="118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rgbClr val="FF0000"/>
                </a:solidFill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∞</a:t>
            </a:r>
            <a:r>
              <a:rPr lang="nl-BE" sz="3200" dirty="0">
                <a:solidFill>
                  <a:srgbClr val="FF0000"/>
                </a:solidFill>
              </a:rPr>
              <a:t>-1)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1146" y="995255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11723" y="1014838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(2,2)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42532" y="4674230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4674230"/>
                <a:ext cx="870688" cy="373564"/>
              </a:xfrm>
              <a:prstGeom prst="rect">
                <a:avLst/>
              </a:prstGeom>
              <a:blipFill>
                <a:blip r:embed="rId2"/>
                <a:stretch>
                  <a:fillRect l="-9091" t="-24590" r="-195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42532" y="5084370"/>
                <a:ext cx="870688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5084370"/>
                <a:ext cx="870688" cy="374333"/>
              </a:xfrm>
              <a:prstGeom prst="rect">
                <a:avLst/>
              </a:prstGeom>
              <a:blipFill>
                <a:blip r:embed="rId3"/>
                <a:stretch>
                  <a:fillRect l="-9091" t="-22951" r="-19580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5147681" y="5424999"/>
            <a:ext cx="2503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Non-breakthrough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42532" y="5496370"/>
                <a:ext cx="3785203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no flow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remaining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5496370"/>
                <a:ext cx="3785203" cy="375424"/>
              </a:xfrm>
              <a:prstGeom prst="rect">
                <a:avLst/>
              </a:prstGeom>
              <a:blipFill>
                <a:blip r:embed="rId4"/>
                <a:stretch>
                  <a:fillRect l="-2093" t="-24590" r="-3543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241122" y="5893597"/>
                <a:ext cx="877804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22" y="5893597"/>
                <a:ext cx="877804" cy="373564"/>
              </a:xfrm>
              <a:prstGeom prst="rect">
                <a:avLst/>
              </a:prstGeom>
              <a:blipFill>
                <a:blip r:embed="rId5"/>
                <a:stretch>
                  <a:fillRect l="-9028" t="-24590" r="-1944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260232" y="4643851"/>
                <a:ext cx="870688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0232" y="4643851"/>
                <a:ext cx="870688" cy="373564"/>
              </a:xfrm>
              <a:prstGeom prst="rect">
                <a:avLst/>
              </a:prstGeom>
              <a:blipFill>
                <a:blip r:embed="rId6"/>
                <a:stretch>
                  <a:fillRect l="-9091" t="-24590" r="-1958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5260232" y="5053991"/>
                <a:ext cx="3785203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no flow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remaining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0232" y="5053991"/>
                <a:ext cx="3785203" cy="381130"/>
              </a:xfrm>
              <a:prstGeom prst="rect">
                <a:avLst/>
              </a:prstGeom>
              <a:blipFill>
                <a:blip r:embed="rId7"/>
                <a:stretch>
                  <a:fillRect l="-2093" t="-20635" r="-3543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4117416" y="393273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(3,1)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6" grpId="0"/>
      <p:bldP spid="47" grpId="0"/>
      <p:bldP spid="49" grpId="0"/>
      <p:bldP spid="50" grpId="0"/>
      <p:bldP spid="51" grpId="0"/>
      <p:bldP spid="52" grpId="0"/>
      <p:bldP spid="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(12,4:3-4)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(8,3:0-2)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(6,2:0-6)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30" name="Straight Arrow Connector 29"/>
          <p:cNvCxnSpPr>
            <a:stCxn id="4" idx="6"/>
            <a:endCxn id="7" idx="3"/>
          </p:cNvCxnSpPr>
          <p:nvPr/>
        </p:nvCxnSpPr>
        <p:spPr>
          <a:xfrm flipV="1">
            <a:off x="860256" y="1902511"/>
            <a:ext cx="1296402" cy="14619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7589" y="2632673"/>
            <a:ext cx="118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rgbClr val="FF0000"/>
                </a:solidFill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∞</a:t>
            </a:r>
            <a:r>
              <a:rPr lang="nl-BE" sz="3200" dirty="0">
                <a:solidFill>
                  <a:srgbClr val="FF0000"/>
                </a:solidFill>
              </a:rPr>
              <a:t>-1)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1146" y="995255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11723" y="1014838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(2,2)</a:t>
            </a:r>
            <a:endParaRPr lang="nl-BE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42532" y="4674230"/>
                <a:ext cx="2183483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2: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disregard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4674230"/>
                <a:ext cx="2183483" cy="381130"/>
              </a:xfrm>
              <a:prstGeom prst="rect">
                <a:avLst/>
              </a:prstGeom>
              <a:blipFill>
                <a:blip r:embed="rId2"/>
                <a:stretch>
                  <a:fillRect l="-3631" t="-22581" r="-6983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42532" y="5084370"/>
                <a:ext cx="966355" cy="3818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-2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5084370"/>
                <a:ext cx="966355" cy="381899"/>
              </a:xfrm>
              <a:prstGeom prst="rect">
                <a:avLst/>
              </a:prstGeom>
              <a:blipFill>
                <a:blip r:embed="rId3"/>
                <a:stretch>
                  <a:fillRect l="-8228" t="-20635" r="-17722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5195896" y="5413742"/>
            <a:ext cx="20363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Min (2,4) = 2</a:t>
            </a:r>
          </a:p>
          <a:p>
            <a:r>
              <a:rPr lang="en-US" sz="2400" dirty="0">
                <a:solidFill>
                  <a:srgbClr val="00B050"/>
                </a:solidFill>
              </a:rPr>
              <a:t>Update node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242532" y="5496370"/>
                <a:ext cx="2189510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0: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disregard</a:t>
                </a:r>
                <a:endParaRPr lang="nl-BE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32" y="5496370"/>
                <a:ext cx="2189510" cy="381130"/>
              </a:xfrm>
              <a:prstGeom prst="rect">
                <a:avLst/>
              </a:prstGeom>
              <a:blipFill>
                <a:blip r:embed="rId4"/>
                <a:stretch>
                  <a:fillRect l="-3621" t="-22581" r="-6964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241122" y="5893597"/>
                <a:ext cx="972382" cy="3818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-4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22" y="5893597"/>
                <a:ext cx="972382" cy="381899"/>
              </a:xfrm>
              <a:prstGeom prst="rect">
                <a:avLst/>
              </a:prstGeom>
              <a:blipFill>
                <a:blip r:embed="rId5"/>
                <a:stretch>
                  <a:fillRect l="-8176" t="-22581" r="-1761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4117416" y="393273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(3,1)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6585527" y="1179728"/>
            <a:ext cx="1" cy="363361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326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9" grpId="0"/>
      <p:bldP spid="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Oval 3"/>
          <p:cNvSpPr/>
          <p:nvPr/>
        </p:nvSpPr>
        <p:spPr>
          <a:xfrm>
            <a:off x="188617" y="3089302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1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097537" y="1427714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4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7218066" y="309481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5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2058299" y="1432836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2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134749" y="4327721"/>
            <a:ext cx="671639" cy="55025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3200" dirty="0">
                <a:solidFill>
                  <a:schemeClr val="tx1"/>
                </a:solidFill>
              </a:rPr>
              <a:t>3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4" idx="7"/>
            <a:endCxn id="7" idx="2"/>
          </p:cNvCxnSpPr>
          <p:nvPr/>
        </p:nvCxnSpPr>
        <p:spPr>
          <a:xfrm flipV="1">
            <a:off x="761897" y="1707965"/>
            <a:ext cx="1296402" cy="146192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6"/>
            <a:endCxn id="6" idx="1"/>
          </p:cNvCxnSpPr>
          <p:nvPr/>
        </p:nvCxnSpPr>
        <p:spPr>
          <a:xfrm>
            <a:off x="5769176" y="1702843"/>
            <a:ext cx="1547249" cy="147255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5"/>
            <a:endCxn id="8" idx="2"/>
          </p:cNvCxnSpPr>
          <p:nvPr/>
        </p:nvCxnSpPr>
        <p:spPr>
          <a:xfrm>
            <a:off x="761897" y="3558977"/>
            <a:ext cx="3372852" cy="104387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6"/>
            <a:endCxn id="6" idx="3"/>
          </p:cNvCxnSpPr>
          <p:nvPr/>
        </p:nvCxnSpPr>
        <p:spPr>
          <a:xfrm flipV="1">
            <a:off x="4806388" y="3564491"/>
            <a:ext cx="2510037" cy="10383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38346" y="1690706"/>
            <a:ext cx="193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(10,6:0-4)</a:t>
            </a:r>
            <a:endParaRPr lang="en-US" sz="3200" dirty="0"/>
          </a:p>
        </p:txBody>
      </p:sp>
      <p:cxnSp>
        <p:nvCxnSpPr>
          <p:cNvPr id="14" name="Straight Arrow Connector 13"/>
          <p:cNvCxnSpPr>
            <a:stCxn id="7" idx="6"/>
            <a:endCxn id="5" idx="2"/>
          </p:cNvCxnSpPr>
          <p:nvPr/>
        </p:nvCxnSpPr>
        <p:spPr>
          <a:xfrm flipV="1">
            <a:off x="2729938" y="1702843"/>
            <a:ext cx="2367599" cy="51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7" idx="5"/>
            <a:endCxn id="8" idx="1"/>
          </p:cNvCxnSpPr>
          <p:nvPr/>
        </p:nvCxnSpPr>
        <p:spPr>
          <a:xfrm>
            <a:off x="2631579" y="1902511"/>
            <a:ext cx="1601529" cy="250579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1054" y="1179728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(9,4:2-3)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951102" y="4026050"/>
            <a:ext cx="1860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(12,4:3-4)</a:t>
            </a:r>
            <a:endParaRPr 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201094" y="2471195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(8,3:0-2)</a:t>
            </a:r>
            <a:endParaRPr lang="en-US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6513778" y="2009169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(5,1:0-3)</a:t>
            </a:r>
            <a:endParaRPr lang="en-US" sz="3200" dirty="0"/>
          </a:p>
        </p:txBody>
      </p:sp>
      <p:sp>
        <p:nvSpPr>
          <p:cNvPr id="20" name="TextBox 19"/>
          <p:cNvSpPr txBox="1"/>
          <p:nvPr/>
        </p:nvSpPr>
        <p:spPr>
          <a:xfrm>
            <a:off x="4888898" y="3518886"/>
            <a:ext cx="16052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(6,2:0-6)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337718" y="362995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9330" y="19336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38319" y="48133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5896" y="194373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21636" y="356373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159" y="2653530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(∞,0)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30" name="Straight Arrow Connector 29"/>
          <p:cNvCxnSpPr>
            <a:stCxn id="4" idx="6"/>
            <a:endCxn id="7" idx="3"/>
          </p:cNvCxnSpPr>
          <p:nvPr/>
        </p:nvCxnSpPr>
        <p:spPr>
          <a:xfrm flipV="1">
            <a:off x="860256" y="1902511"/>
            <a:ext cx="1296402" cy="146192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7589" y="2632673"/>
            <a:ext cx="118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rgbClr val="FF0000"/>
                </a:solidFill>
              </a:rPr>
              <a:t>(</a:t>
            </a:r>
            <a:r>
              <a:rPr lang="en-US" sz="3200" dirty="0">
                <a:solidFill>
                  <a:srgbClr val="FF0000"/>
                </a:solidFill>
              </a:rPr>
              <a:t>∞</a:t>
            </a:r>
            <a:r>
              <a:rPr lang="nl-BE" sz="3200" dirty="0">
                <a:solidFill>
                  <a:srgbClr val="FF0000"/>
                </a:solidFill>
              </a:rPr>
              <a:t>-1)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1146" y="995255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(∞,1)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11723" y="1014838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(2,2)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39294" y="5201519"/>
            <a:ext cx="81804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Increase in cost = 4 * 4 + 2 * 5 + 2 * 9 = 44</a:t>
            </a:r>
          </a:p>
          <a:p>
            <a:r>
              <a:rPr lang="en-US" sz="2400" dirty="0">
                <a:solidFill>
                  <a:srgbClr val="00B050"/>
                </a:solidFill>
              </a:rPr>
              <a:t>Or act.1-2: 4 * 4 = 16, act. 2-3: 2 * 2 = 4, act. 3-5: 2 * 6 = 12, and </a:t>
            </a:r>
            <a:br>
              <a:rPr lang="en-US" sz="2400" dirty="0">
                <a:solidFill>
                  <a:srgbClr val="00B050"/>
                </a:solidFill>
              </a:rPr>
            </a:br>
            <a:r>
              <a:rPr lang="en-US" sz="2400" dirty="0">
                <a:solidFill>
                  <a:srgbClr val="00B050"/>
                </a:solidFill>
              </a:rPr>
              <a:t>act. 4-5: 4 * 3 = 12: total = 16 + 4 + 12 +12 = 44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117416" y="393273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(3,1)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31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2.1.3179"/>
  <p:tag name="PPTVERSION" val="14"/>
  <p:tag name="TPOS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1173</Words>
  <Application>Microsoft Office PowerPoint</Application>
  <PresentationFormat>On-screen Show (4:3)</PresentationFormat>
  <Paragraphs>460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(Hoofdtekst)</vt:lpstr>
      <vt:lpstr>Cambria Math</vt:lpstr>
      <vt:lpstr>Office-thema</vt:lpstr>
      <vt:lpstr>Office-thema</vt:lpstr>
      <vt:lpstr>Solutions Homework 2</vt:lpstr>
      <vt:lpstr>Exercise 1</vt:lpstr>
      <vt:lpstr>Exercise 1</vt:lpstr>
      <vt:lpstr>Exercise 1</vt:lpstr>
      <vt:lpstr>Exercise 2: Early tree</vt:lpstr>
      <vt:lpstr>Exercise 2: Current tree</vt:lpstr>
      <vt:lpstr>Exercise 2: Recursion – delay {4,7}</vt:lpstr>
      <vt:lpstr>Exercise 3</vt:lpstr>
      <vt:lpstr>Exercise 3</vt:lpstr>
      <vt:lpstr>Exercise 3</vt:lpstr>
      <vt:lpstr>Exercise 3</vt:lpstr>
      <vt:lpstr>Exercise 3</vt:lpstr>
      <vt:lpstr>Exercise 3</vt:lpstr>
      <vt:lpstr>Exercise 3</vt:lpstr>
      <vt:lpstr>Exercise 3</vt:lpstr>
      <vt:lpstr>Exercise 3</vt:lpstr>
      <vt:lpstr>Exercise 3</vt:lpstr>
      <vt:lpstr>Exercise 3</vt:lpstr>
      <vt:lpstr>Exercise 3</vt:lpstr>
    </vt:vector>
  </TitlesOfParts>
  <Company>Altera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Admin</dc:creator>
  <cp:lastModifiedBy>Emma Wantier</cp:lastModifiedBy>
  <cp:revision>65</cp:revision>
  <cp:lastPrinted>2013-10-23T17:48:55Z</cp:lastPrinted>
  <dcterms:created xsi:type="dcterms:W3CDTF">2010-11-26T12:21:54Z</dcterms:created>
  <dcterms:modified xsi:type="dcterms:W3CDTF">2022-01-05T15:36:04Z</dcterms:modified>
</cp:coreProperties>
</file>