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5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96794" autoAdjust="0"/>
  </p:normalViewPr>
  <p:slideViewPr>
    <p:cSldViewPr snapToGrid="0">
      <p:cViewPr varScale="1">
        <p:scale>
          <a:sx n="110" d="100"/>
          <a:sy n="110" d="100"/>
        </p:scale>
        <p:origin x="462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378E4-D5A2-40EE-93BF-DE5AA7FA6F1B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442D0-73B3-4E58-A614-3F03965A9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41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6D6B8-F8F5-4BE9-8C0D-D744C91D42D8}" type="datetime1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02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98781" y="365125"/>
            <a:ext cx="534749" cy="365125"/>
          </a:xfrm>
        </p:spPr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0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610-AF91-4E12-96B7-8F88EE88CBE8}" type="datetime1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148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247D8-8996-4FAD-B758-3355F40E6AE5}" type="datetime1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4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55AE1-9532-4AF4-A73B-DDC6EC6081FF}" type="datetime1">
              <a:rPr lang="en-US" smtClean="0"/>
              <a:t>11/17/2022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9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C1DF-6742-4D4B-9306-45AE5E4BE6ED}" type="datetime1">
              <a:rPr lang="en-US" smtClean="0"/>
              <a:t>11/17/2022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21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89E6A-7714-49EB-BF9D-5063CE9BB6DE}" type="datetime1">
              <a:rPr lang="en-US" smtClean="0"/>
              <a:t>11/17/2022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82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A01FC-41E1-432C-A74F-A90864DC5C55}" type="datetime1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41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8866-96F9-47D4-B6F5-07C2975117AA}" type="datetime1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84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B86-57D0-4B24-8A24-2D0E609A502E}" type="datetime1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47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584E5-48D0-481D-90A4-E25138EC73F3}" type="datetime1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46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44511-737C-42DB-BACD-D917577DFD56}" type="datetime1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77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0497" y="2626822"/>
            <a:ext cx="9144000" cy="1064029"/>
          </a:xfrm>
        </p:spPr>
        <p:txBody>
          <a:bodyPr>
            <a:normAutofit/>
          </a:bodyPr>
          <a:lstStyle/>
          <a:p>
            <a:r>
              <a:rPr lang="en-US" dirty="0"/>
              <a:t>Solutions Homework 1</a:t>
            </a:r>
          </a:p>
        </p:txBody>
      </p:sp>
    </p:spTree>
    <p:extLst>
      <p:ext uri="{BB962C8B-B14F-4D97-AF65-F5344CB8AC3E}">
        <p14:creationId xmlns:p14="http://schemas.microsoft.com/office/powerpoint/2010/main" val="232078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Exercise</a:t>
            </a:r>
            <a:r>
              <a:rPr lang="nl-NL" dirty="0"/>
              <a:t> 1: </a:t>
            </a:r>
            <a:r>
              <a:rPr lang="nl-NL" dirty="0" err="1"/>
              <a:t>AoN</a:t>
            </a:r>
            <a:r>
              <a:rPr lang="nl-NL" dirty="0"/>
              <a:t> </a:t>
            </a:r>
            <a:r>
              <a:rPr lang="nl-NL" dirty="0" err="1"/>
              <a:t>representation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2475460" y="14763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4939260" y="62896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475460" y="379253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4939260" y="267652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8023773" y="263366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</a:t>
            </a:r>
            <a:endParaRPr lang="en-US" sz="1400"/>
          </a:p>
        </p:txBody>
      </p:sp>
      <p:cxnSp>
        <p:nvCxnSpPr>
          <p:cNvPr id="10" name="Straight Arrow Connector 7"/>
          <p:cNvCxnSpPr>
            <a:cxnSpLocks noChangeShapeType="1"/>
            <a:stCxn id="5" idx="6"/>
            <a:endCxn id="15" idx="2"/>
          </p:cNvCxnSpPr>
          <p:nvPr/>
        </p:nvCxnSpPr>
        <p:spPr bwMode="auto">
          <a:xfrm>
            <a:off x="2919960" y="1690688"/>
            <a:ext cx="5103813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19"/>
          <p:cNvCxnSpPr>
            <a:cxnSpLocks noChangeShapeType="1"/>
            <a:stCxn id="13" idx="6"/>
            <a:endCxn id="21" idx="2"/>
          </p:cNvCxnSpPr>
          <p:nvPr/>
        </p:nvCxnSpPr>
        <p:spPr bwMode="auto">
          <a:xfrm flipV="1">
            <a:off x="5383760" y="4570413"/>
            <a:ext cx="2640013" cy="56356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" name="Straight Arrow Connector 30"/>
          <p:cNvCxnSpPr>
            <a:cxnSpLocks noChangeShapeType="1"/>
            <a:stCxn id="7" idx="6"/>
            <a:endCxn id="14" idx="2"/>
          </p:cNvCxnSpPr>
          <p:nvPr/>
        </p:nvCxnSpPr>
        <p:spPr bwMode="auto">
          <a:xfrm>
            <a:off x="2919960" y="4006851"/>
            <a:ext cx="201930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4939260" y="491966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</a:t>
            </a:r>
            <a:endParaRPr lang="en-US" sz="1400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4939260" y="379253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</a:t>
            </a:r>
            <a:endParaRPr lang="en-US" sz="1400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8023773" y="14763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</a:t>
            </a:r>
            <a:endParaRPr lang="en-US" sz="1400"/>
          </a:p>
        </p:txBody>
      </p:sp>
      <p:cxnSp>
        <p:nvCxnSpPr>
          <p:cNvPr id="16" name="Straight Arrow Connector 19"/>
          <p:cNvCxnSpPr>
            <a:cxnSpLocks noChangeShapeType="1"/>
            <a:stCxn id="6" idx="6"/>
            <a:endCxn id="20" idx="2"/>
          </p:cNvCxnSpPr>
          <p:nvPr/>
        </p:nvCxnSpPr>
        <p:spPr bwMode="auto">
          <a:xfrm flipV="1">
            <a:off x="5383760" y="5727701"/>
            <a:ext cx="2640013" cy="77628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" name="Straight Arrow Connector 19"/>
          <p:cNvCxnSpPr>
            <a:cxnSpLocks noChangeShapeType="1"/>
            <a:stCxn id="8" idx="7"/>
            <a:endCxn id="15" idx="3"/>
          </p:cNvCxnSpPr>
          <p:nvPr/>
        </p:nvCxnSpPr>
        <p:spPr bwMode="auto">
          <a:xfrm flipV="1">
            <a:off x="5318673" y="1841501"/>
            <a:ext cx="2770187" cy="8985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8" name="Straight Arrow Connector 19"/>
          <p:cNvCxnSpPr>
            <a:cxnSpLocks noChangeShapeType="1"/>
            <a:stCxn id="7" idx="7"/>
            <a:endCxn id="8" idx="2"/>
          </p:cNvCxnSpPr>
          <p:nvPr/>
        </p:nvCxnSpPr>
        <p:spPr bwMode="auto">
          <a:xfrm flipV="1">
            <a:off x="2854873" y="2890838"/>
            <a:ext cx="2084387" cy="9652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9" name="Straight Arrow Connector 19"/>
          <p:cNvCxnSpPr>
            <a:cxnSpLocks noChangeShapeType="1"/>
            <a:stCxn id="7" idx="5"/>
            <a:endCxn id="13" idx="2"/>
          </p:cNvCxnSpPr>
          <p:nvPr/>
        </p:nvCxnSpPr>
        <p:spPr bwMode="auto">
          <a:xfrm>
            <a:off x="2854873" y="4157663"/>
            <a:ext cx="2084387" cy="97631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0" name="Oval 13"/>
          <p:cNvSpPr>
            <a:spLocks noChangeArrowheads="1"/>
          </p:cNvSpPr>
          <p:nvPr/>
        </p:nvSpPr>
        <p:spPr bwMode="auto">
          <a:xfrm>
            <a:off x="8023773" y="551338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</a:t>
            </a:r>
            <a:endParaRPr lang="en-US" sz="1400"/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8023773" y="4356101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</a:t>
            </a:r>
            <a:endParaRPr lang="en-US" sz="1400"/>
          </a:p>
        </p:txBody>
      </p:sp>
      <p:cxnSp>
        <p:nvCxnSpPr>
          <p:cNvPr id="22" name="Straight Arrow Connector 19"/>
          <p:cNvCxnSpPr>
            <a:cxnSpLocks noChangeShapeType="1"/>
            <a:stCxn id="6" idx="7"/>
            <a:endCxn id="21" idx="3"/>
          </p:cNvCxnSpPr>
          <p:nvPr/>
        </p:nvCxnSpPr>
        <p:spPr bwMode="auto">
          <a:xfrm flipV="1">
            <a:off x="5318673" y="4721226"/>
            <a:ext cx="2770187" cy="163195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6" idx="0"/>
            <a:endCxn id="9" idx="4"/>
          </p:cNvCxnSpPr>
          <p:nvPr/>
        </p:nvCxnSpPr>
        <p:spPr bwMode="auto">
          <a:xfrm flipV="1">
            <a:off x="5161510" y="3062288"/>
            <a:ext cx="3084513" cy="322738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13" idx="7"/>
            <a:endCxn id="9" idx="3"/>
          </p:cNvCxnSpPr>
          <p:nvPr/>
        </p:nvCxnSpPr>
        <p:spPr bwMode="auto">
          <a:xfrm flipV="1">
            <a:off x="5318673" y="2998788"/>
            <a:ext cx="2770187" cy="1984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5" name="Straight Arrow Connector 19"/>
          <p:cNvCxnSpPr>
            <a:cxnSpLocks noChangeShapeType="1"/>
            <a:stCxn id="13" idx="5"/>
            <a:endCxn id="20" idx="1"/>
          </p:cNvCxnSpPr>
          <p:nvPr/>
        </p:nvCxnSpPr>
        <p:spPr bwMode="auto">
          <a:xfrm>
            <a:off x="5318673" y="5284788"/>
            <a:ext cx="2770187" cy="2921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6" name="Straight Arrow Connector 19"/>
          <p:cNvCxnSpPr>
            <a:cxnSpLocks noChangeShapeType="1"/>
            <a:stCxn id="13" idx="0"/>
            <a:endCxn id="15" idx="4"/>
          </p:cNvCxnSpPr>
          <p:nvPr/>
        </p:nvCxnSpPr>
        <p:spPr bwMode="auto">
          <a:xfrm flipV="1">
            <a:off x="5161510" y="1905001"/>
            <a:ext cx="3084513" cy="30146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14" idx="5"/>
            <a:endCxn id="21" idx="1"/>
          </p:cNvCxnSpPr>
          <p:nvPr/>
        </p:nvCxnSpPr>
        <p:spPr bwMode="auto">
          <a:xfrm>
            <a:off x="5318673" y="4157663"/>
            <a:ext cx="2770187" cy="2619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5"/>
            <a:endCxn id="21" idx="0"/>
          </p:cNvCxnSpPr>
          <p:nvPr/>
        </p:nvCxnSpPr>
        <p:spPr bwMode="auto">
          <a:xfrm>
            <a:off x="5318673" y="3041651"/>
            <a:ext cx="2927350" cy="131445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14" idx="7"/>
            <a:endCxn id="9" idx="2"/>
          </p:cNvCxnSpPr>
          <p:nvPr/>
        </p:nvCxnSpPr>
        <p:spPr bwMode="auto">
          <a:xfrm flipV="1">
            <a:off x="5318673" y="2847976"/>
            <a:ext cx="2705100" cy="10080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0" name="Straight Arrow Connector 19"/>
          <p:cNvCxnSpPr>
            <a:cxnSpLocks noChangeShapeType="1"/>
            <a:stCxn id="8" idx="6"/>
            <a:endCxn id="9" idx="1"/>
          </p:cNvCxnSpPr>
          <p:nvPr/>
        </p:nvCxnSpPr>
        <p:spPr bwMode="auto">
          <a:xfrm flipV="1">
            <a:off x="5383760" y="2697163"/>
            <a:ext cx="2705100" cy="1936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1" name="TextBox 2"/>
          <p:cNvSpPr txBox="1">
            <a:spLocks noChangeArrowheads="1"/>
          </p:cNvSpPr>
          <p:nvPr/>
        </p:nvSpPr>
        <p:spPr bwMode="auto">
          <a:xfrm>
            <a:off x="2499273" y="1244601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17</a:t>
            </a:r>
            <a:endParaRPr lang="en-US" sz="1400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535785" y="3562351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4777335" y="6059488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20</a:t>
            </a:r>
            <a:endParaRPr lang="en-US" sz="140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4942435" y="2432051"/>
            <a:ext cx="369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11</a:t>
            </a:r>
            <a:endParaRPr lang="en-US" sz="1400"/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944023" y="4692651"/>
            <a:ext cx="2841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958310" y="3544888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12</a:t>
            </a:r>
            <a:endParaRPr lang="en-US" sz="1400"/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8088860" y="1239838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8088860" y="2393951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8228560" y="4135438"/>
            <a:ext cx="38258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10</a:t>
            </a:r>
            <a:endParaRPr lang="en-US" sz="1400"/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8088860" y="5286376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82654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AoN</a:t>
            </a:r>
            <a:r>
              <a:rPr lang="nl-BE" dirty="0"/>
              <a:t>: Time analysis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537884"/>
              </p:ext>
            </p:extLst>
          </p:nvPr>
        </p:nvGraphicFramePr>
        <p:xfrm>
          <a:off x="2089266" y="1690688"/>
          <a:ext cx="6095997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7097288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-2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994875"/>
              </p:ext>
            </p:extLst>
          </p:nvPr>
        </p:nvGraphicFramePr>
        <p:xfrm>
          <a:off x="8464550" y="4315505"/>
          <a:ext cx="323215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Vergelijking" r:id="rId3" imgW="1562040" imgH="304560" progId="Equation.3">
                  <p:embed/>
                </p:oleObj>
              </mc:Choice>
              <mc:Fallback>
                <p:oleObj name="Vergelijking" r:id="rId3" imgW="1562040" imgH="304560" progId="Equation.3">
                  <p:embed/>
                  <p:pic>
                    <p:nvPicPr>
                      <p:cNvPr id="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4550" y="4315505"/>
                        <a:ext cx="323215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050307"/>
              </p:ext>
            </p:extLst>
          </p:nvPr>
        </p:nvGraphicFramePr>
        <p:xfrm>
          <a:off x="8326437" y="5067304"/>
          <a:ext cx="350837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Vergelijking" r:id="rId5" imgW="1562040" imgH="317160" progId="Equation.3">
                  <p:embed/>
                </p:oleObj>
              </mc:Choice>
              <mc:Fallback>
                <p:oleObj name="Vergelijking" r:id="rId5" imgW="1562040" imgH="317160" progId="Equation.3">
                  <p:embed/>
                  <p:pic>
                    <p:nvPicPr>
                      <p:cNvPr id="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6437" y="5067304"/>
                        <a:ext cx="3508375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976551" y="5899831"/>
            <a:ext cx="76587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nl-BE" sz="2800" dirty="0" err="1"/>
              <a:t>IS</a:t>
            </a:r>
            <a:r>
              <a:rPr lang="nl-BE" sz="2800" baseline="-25000" dirty="0" err="1"/>
              <a:t>i</a:t>
            </a:r>
            <a:r>
              <a:rPr lang="nl-BE" sz="2800" dirty="0"/>
              <a:t> = min {</a:t>
            </a:r>
            <a:r>
              <a:rPr lang="nl-BE" sz="2800" dirty="0" err="1"/>
              <a:t>EST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S</a:t>
            </a:r>
            <a:r>
              <a:rPr lang="nl-BE" sz="2800" baseline="-25000" dirty="0"/>
              <a:t>i</a:t>
            </a:r>
            <a:r>
              <a:rPr lang="nl-BE" sz="2800" dirty="0"/>
              <a:t>} – max {</a:t>
            </a:r>
            <a:r>
              <a:rPr lang="nl-BE" sz="2800" dirty="0" err="1"/>
              <a:t>LFT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P</a:t>
            </a:r>
            <a:r>
              <a:rPr lang="nl-BE" sz="2800" baseline="-25000" dirty="0"/>
              <a:t>i</a:t>
            </a:r>
            <a:r>
              <a:rPr lang="nl-BE" sz="2800" dirty="0"/>
              <a:t>} – d</a:t>
            </a:r>
            <a:r>
              <a:rPr lang="nl-BE" sz="2800" baseline="-25000" dirty="0"/>
              <a:t>i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283632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</a:t>
            </a:r>
            <a:r>
              <a:rPr lang="nl-BE" dirty="0" err="1"/>
              <a:t>representation</a:t>
            </a:r>
            <a:r>
              <a:rPr lang="nl-BE" dirty="0"/>
              <a:t> 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4</a:t>
            </a:fld>
            <a:endParaRPr lang="en-US"/>
          </a:p>
        </p:txBody>
      </p:sp>
      <p:sp>
        <p:nvSpPr>
          <p:cNvPr id="5" name="Oval 43"/>
          <p:cNvSpPr>
            <a:spLocks noChangeArrowheads="1"/>
          </p:cNvSpPr>
          <p:nvPr/>
        </p:nvSpPr>
        <p:spPr bwMode="auto">
          <a:xfrm>
            <a:off x="7488973" y="419769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653323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967773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4258411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5674461" y="268639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4</a:t>
            </a:r>
            <a:endParaRPr lang="en-US" sz="1400"/>
          </a:p>
        </p:txBody>
      </p:sp>
      <p:cxnSp>
        <p:nvCxnSpPr>
          <p:cNvPr id="10" name="Straight Arrow Connector 19"/>
          <p:cNvCxnSpPr>
            <a:cxnSpLocks noChangeShapeType="1"/>
            <a:stCxn id="6" idx="6"/>
            <a:endCxn id="7" idx="2"/>
          </p:cNvCxnSpPr>
          <p:nvPr/>
        </p:nvCxnSpPr>
        <p:spPr bwMode="auto">
          <a:xfrm>
            <a:off x="2097823" y="3664293"/>
            <a:ext cx="8699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30"/>
          <p:cNvCxnSpPr>
            <a:cxnSpLocks noChangeShapeType="1"/>
            <a:stCxn id="5" idx="6"/>
            <a:endCxn id="21" idx="3"/>
          </p:cNvCxnSpPr>
          <p:nvPr/>
        </p:nvCxnSpPr>
        <p:spPr bwMode="auto">
          <a:xfrm flipV="1">
            <a:off x="7933473" y="3815105"/>
            <a:ext cx="1854200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8577998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8</a:t>
            </a:r>
            <a:endParaRPr lang="en-US" sz="1400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061811" y="539466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5</a:t>
            </a:r>
            <a:endParaRPr lang="en-US" sz="1400"/>
          </a:p>
        </p:txBody>
      </p:sp>
      <p:cxnSp>
        <p:nvCxnSpPr>
          <p:cNvPr id="14" name="Straight Arrow Connector 19"/>
          <p:cNvCxnSpPr>
            <a:cxnSpLocks noChangeShapeType="1"/>
            <a:stCxn id="7" idx="5"/>
            <a:endCxn id="5" idx="2"/>
          </p:cNvCxnSpPr>
          <p:nvPr/>
        </p:nvCxnSpPr>
        <p:spPr bwMode="auto">
          <a:xfrm>
            <a:off x="3347186" y="3815105"/>
            <a:ext cx="4141787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Straight Arrow Connector 19"/>
          <p:cNvCxnSpPr>
            <a:cxnSpLocks noChangeShapeType="1"/>
            <a:stCxn id="13" idx="6"/>
            <a:endCxn id="21" idx="4"/>
          </p:cNvCxnSpPr>
          <p:nvPr/>
        </p:nvCxnSpPr>
        <p:spPr bwMode="auto">
          <a:xfrm flipV="1">
            <a:off x="6506311" y="3878605"/>
            <a:ext cx="3438525" cy="1730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6" name="TextBox 110"/>
          <p:cNvSpPr txBox="1">
            <a:spLocks noChangeArrowheads="1"/>
          </p:cNvSpPr>
          <p:nvPr/>
        </p:nvSpPr>
        <p:spPr bwMode="auto">
          <a:xfrm>
            <a:off x="2374048" y="3430930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B:3</a:t>
            </a:r>
            <a:endParaRPr lang="en-US" sz="1400"/>
          </a:p>
        </p:txBody>
      </p:sp>
      <p:sp>
        <p:nvSpPr>
          <p:cNvPr id="17" name="TextBox 111"/>
          <p:cNvSpPr txBox="1">
            <a:spLocks noChangeArrowheads="1"/>
          </p:cNvSpPr>
          <p:nvPr/>
        </p:nvSpPr>
        <p:spPr bwMode="auto">
          <a:xfrm>
            <a:off x="3674211" y="3421405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E:2</a:t>
            </a:r>
            <a:endParaRPr lang="en-US" sz="1400"/>
          </a:p>
        </p:txBody>
      </p:sp>
      <p:sp>
        <p:nvSpPr>
          <p:cNvPr id="18" name="TextBox 112"/>
          <p:cNvSpPr txBox="1">
            <a:spLocks noChangeArrowheads="1"/>
          </p:cNvSpPr>
          <p:nvPr/>
        </p:nvSpPr>
        <p:spPr bwMode="auto">
          <a:xfrm>
            <a:off x="3356711" y="4546943"/>
            <a:ext cx="563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C:20</a:t>
            </a:r>
            <a:endParaRPr lang="en-US" sz="1400"/>
          </a:p>
        </p:txBody>
      </p:sp>
      <p:cxnSp>
        <p:nvCxnSpPr>
          <p:cNvPr id="19" name="Straight Arrow Connector 19"/>
          <p:cNvCxnSpPr>
            <a:cxnSpLocks noChangeShapeType="1"/>
            <a:stCxn id="12" idx="6"/>
            <a:endCxn id="21" idx="2"/>
          </p:cNvCxnSpPr>
          <p:nvPr/>
        </p:nvCxnSpPr>
        <p:spPr bwMode="auto">
          <a:xfrm>
            <a:off x="9022498" y="3664293"/>
            <a:ext cx="70008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cxnSpLocks noChangeShapeType="1"/>
            <a:stCxn id="8" idx="5"/>
            <a:endCxn id="13" idx="1"/>
          </p:cNvCxnSpPr>
          <p:nvPr/>
        </p:nvCxnSpPr>
        <p:spPr bwMode="auto">
          <a:xfrm>
            <a:off x="4637823" y="3815105"/>
            <a:ext cx="1489075" cy="16414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9722586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9</a:t>
            </a:r>
            <a:endParaRPr lang="en-US" sz="1400"/>
          </a:p>
        </p:txBody>
      </p:sp>
      <p:cxnSp>
        <p:nvCxnSpPr>
          <p:cNvPr id="22" name="Straight Arrow Connector 19"/>
          <p:cNvCxnSpPr>
            <a:cxnSpLocks noChangeShapeType="1"/>
            <a:stCxn id="6" idx="7"/>
          </p:cNvCxnSpPr>
          <p:nvPr/>
        </p:nvCxnSpPr>
        <p:spPr bwMode="auto">
          <a:xfrm flipV="1">
            <a:off x="2032736" y="2003768"/>
            <a:ext cx="3646487" cy="150971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13" idx="7"/>
          </p:cNvCxnSpPr>
          <p:nvPr/>
        </p:nvCxnSpPr>
        <p:spPr bwMode="auto">
          <a:xfrm flipV="1">
            <a:off x="6439636" y="4562818"/>
            <a:ext cx="1133475" cy="8937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7" idx="6"/>
            <a:endCxn id="8" idx="2"/>
          </p:cNvCxnSpPr>
          <p:nvPr/>
        </p:nvCxnSpPr>
        <p:spPr bwMode="auto">
          <a:xfrm>
            <a:off x="3412273" y="3664293"/>
            <a:ext cx="84613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5674461" y="184343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  <p:cxnSp>
        <p:nvCxnSpPr>
          <p:cNvPr id="26" name="Straight Arrow Connector 19"/>
          <p:cNvCxnSpPr>
            <a:cxnSpLocks noChangeShapeType="1"/>
            <a:stCxn id="7" idx="7"/>
            <a:endCxn id="9" idx="2"/>
          </p:cNvCxnSpPr>
          <p:nvPr/>
        </p:nvCxnSpPr>
        <p:spPr bwMode="auto">
          <a:xfrm flipV="1">
            <a:off x="3347186" y="2900705"/>
            <a:ext cx="2327275" cy="6127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25" idx="6"/>
            <a:endCxn id="21" idx="1"/>
          </p:cNvCxnSpPr>
          <p:nvPr/>
        </p:nvCxnSpPr>
        <p:spPr bwMode="auto">
          <a:xfrm>
            <a:off x="6118961" y="2057743"/>
            <a:ext cx="3668712" cy="14557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7"/>
            <a:endCxn id="9" idx="3"/>
          </p:cNvCxnSpPr>
          <p:nvPr/>
        </p:nvCxnSpPr>
        <p:spPr bwMode="auto">
          <a:xfrm flipV="1">
            <a:off x="4637823" y="3051518"/>
            <a:ext cx="1101725" cy="4619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9" idx="0"/>
            <a:endCxn id="25" idx="4"/>
          </p:cNvCxnSpPr>
          <p:nvPr/>
        </p:nvCxnSpPr>
        <p:spPr bwMode="auto">
          <a:xfrm flipV="1">
            <a:off x="5896711" y="2272055"/>
            <a:ext cx="0" cy="4143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TextBox 108"/>
          <p:cNvSpPr txBox="1">
            <a:spLocks noChangeArrowheads="1"/>
          </p:cNvSpPr>
          <p:nvPr/>
        </p:nvSpPr>
        <p:spPr bwMode="auto">
          <a:xfrm>
            <a:off x="7479448" y="2378418"/>
            <a:ext cx="474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G:7</a:t>
            </a:r>
            <a:endParaRPr lang="en-US" sz="1400"/>
          </a:p>
        </p:txBody>
      </p:sp>
      <p:sp>
        <p:nvSpPr>
          <p:cNvPr id="31" name="TextBox 108"/>
          <p:cNvSpPr txBox="1">
            <a:spLocks noChangeArrowheads="1"/>
          </p:cNvSpPr>
          <p:nvPr/>
        </p:nvSpPr>
        <p:spPr bwMode="auto">
          <a:xfrm>
            <a:off x="3347186" y="2532405"/>
            <a:ext cx="5540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A:17</a:t>
            </a:r>
            <a:endParaRPr lang="en-US" sz="1400"/>
          </a:p>
        </p:txBody>
      </p:sp>
      <p:sp>
        <p:nvSpPr>
          <p:cNvPr id="32" name="TextBox 108"/>
          <p:cNvSpPr txBox="1">
            <a:spLocks noChangeArrowheads="1"/>
          </p:cNvSpPr>
          <p:nvPr/>
        </p:nvSpPr>
        <p:spPr bwMode="auto">
          <a:xfrm>
            <a:off x="4180623" y="2945155"/>
            <a:ext cx="549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D:11</a:t>
            </a:r>
            <a:endParaRPr lang="en-US" sz="1400"/>
          </a:p>
        </p:txBody>
      </p:sp>
      <p:sp>
        <p:nvSpPr>
          <p:cNvPr id="33" name="TextBox 108"/>
          <p:cNvSpPr txBox="1">
            <a:spLocks noChangeArrowheads="1"/>
          </p:cNvSpPr>
          <p:nvPr/>
        </p:nvSpPr>
        <p:spPr bwMode="auto">
          <a:xfrm>
            <a:off x="9139973" y="3424580"/>
            <a:ext cx="465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H:2</a:t>
            </a:r>
            <a:endParaRPr lang="en-US" sz="1400"/>
          </a:p>
        </p:txBody>
      </p:sp>
      <p:sp>
        <p:nvSpPr>
          <p:cNvPr id="34" name="TextBox 108"/>
          <p:cNvSpPr txBox="1">
            <a:spLocks noChangeArrowheads="1"/>
          </p:cNvSpPr>
          <p:nvPr/>
        </p:nvSpPr>
        <p:spPr bwMode="auto">
          <a:xfrm>
            <a:off x="4163161" y="3940518"/>
            <a:ext cx="541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F:12</a:t>
            </a:r>
            <a:endParaRPr lang="en-US" sz="1400"/>
          </a:p>
        </p:txBody>
      </p:sp>
      <p:cxnSp>
        <p:nvCxnSpPr>
          <p:cNvPr id="35" name="Straight Arrow Connector 19"/>
          <p:cNvCxnSpPr>
            <a:cxnSpLocks noChangeShapeType="1"/>
            <a:stCxn id="6" idx="5"/>
            <a:endCxn id="13" idx="2"/>
          </p:cNvCxnSpPr>
          <p:nvPr/>
        </p:nvCxnSpPr>
        <p:spPr bwMode="auto">
          <a:xfrm>
            <a:off x="2032736" y="3815105"/>
            <a:ext cx="4029075" cy="17938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TextBox 108"/>
          <p:cNvSpPr txBox="1">
            <a:spLocks noChangeArrowheads="1"/>
          </p:cNvSpPr>
          <p:nvPr/>
        </p:nvSpPr>
        <p:spPr bwMode="auto">
          <a:xfrm>
            <a:off x="8439886" y="3889718"/>
            <a:ext cx="482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I:10</a:t>
            </a:r>
            <a:endParaRPr lang="en-US" sz="1400"/>
          </a:p>
        </p:txBody>
      </p:sp>
      <p:sp>
        <p:nvSpPr>
          <p:cNvPr id="37" name="TextBox 108"/>
          <p:cNvSpPr txBox="1">
            <a:spLocks noChangeArrowheads="1"/>
          </p:cNvSpPr>
          <p:nvPr/>
        </p:nvSpPr>
        <p:spPr bwMode="auto">
          <a:xfrm>
            <a:off x="8012848" y="4743793"/>
            <a:ext cx="423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J:6</a:t>
            </a:r>
            <a:endParaRPr lang="en-US" sz="1400"/>
          </a:p>
        </p:txBody>
      </p:sp>
      <p:cxnSp>
        <p:nvCxnSpPr>
          <p:cNvPr id="38" name="Straight Arrow Connector 19"/>
          <p:cNvCxnSpPr>
            <a:cxnSpLocks noChangeShapeType="1"/>
            <a:stCxn id="9" idx="5"/>
            <a:endCxn id="5" idx="1"/>
          </p:cNvCxnSpPr>
          <p:nvPr/>
        </p:nvCxnSpPr>
        <p:spPr bwMode="auto">
          <a:xfrm>
            <a:off x="6053873" y="3051518"/>
            <a:ext cx="1500188" cy="12096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9" name="Straight Arrow Connector 19"/>
          <p:cNvCxnSpPr>
            <a:cxnSpLocks noChangeShapeType="1"/>
            <a:stCxn id="5" idx="7"/>
            <a:endCxn id="12" idx="2"/>
          </p:cNvCxnSpPr>
          <p:nvPr/>
        </p:nvCxnSpPr>
        <p:spPr bwMode="auto">
          <a:xfrm flipV="1">
            <a:off x="7868386" y="3664293"/>
            <a:ext cx="709612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802031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1: Time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79160"/>
              </p:ext>
            </p:extLst>
          </p:nvPr>
        </p:nvGraphicFramePr>
        <p:xfrm>
          <a:off x="6096000" y="941459"/>
          <a:ext cx="5162553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1831173165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538046"/>
              </p:ext>
            </p:extLst>
          </p:nvPr>
        </p:nvGraphicFramePr>
        <p:xfrm>
          <a:off x="838200" y="1565484"/>
          <a:ext cx="3971924" cy="2757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620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 err="1"/>
                        <a:t>Early</a:t>
                      </a:r>
                      <a:r>
                        <a:rPr lang="nl-BE" sz="1100" dirty="0"/>
                        <a:t>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Late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 </a:t>
                      </a:r>
                      <a:r>
                        <a:rPr lang="nl-BE" sz="1100" dirty="0" err="1"/>
                        <a:t>slack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4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14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17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32160" y="5137077"/>
            <a:ext cx="589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nl-BE" sz="2400" dirty="0" err="1"/>
              <a:t>TS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LFT</a:t>
            </a:r>
            <a:r>
              <a:rPr lang="nl-BE" sz="2400" baseline="-25000" dirty="0" err="1"/>
              <a:t>ij</a:t>
            </a:r>
            <a:r>
              <a:rPr lang="nl-BE" sz="2400" dirty="0"/>
              <a:t> -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FS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SS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LST</a:t>
            </a:r>
            <a:r>
              <a:rPr lang="nl-BE" sz="2400" baseline="-25000" dirty="0" err="1"/>
              <a:t>ij</a:t>
            </a:r>
            <a:r>
              <a:rPr lang="nl-BE" sz="2400" baseline="-25000" dirty="0"/>
              <a:t> </a:t>
            </a:r>
            <a:r>
              <a:rPr lang="nl-BE" sz="2400" dirty="0"/>
              <a:t>– t</a:t>
            </a:r>
            <a:r>
              <a:rPr lang="nl-BE" sz="2400" baseline="-25000" dirty="0"/>
              <a:t>i</a:t>
            </a:r>
            <a:r>
              <a:rPr lang="nl-BE" sz="2400" dirty="0"/>
              <a:t>(L)</a:t>
            </a:r>
          </a:p>
          <a:p>
            <a:pPr marL="0" lvl="1"/>
            <a:r>
              <a:rPr lang="nl-BE" sz="2400" dirty="0" err="1"/>
              <a:t>IS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37423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</a:t>
            </a:r>
            <a:r>
              <a:rPr lang="nl-BE" dirty="0" err="1"/>
              <a:t>representation</a:t>
            </a:r>
            <a:r>
              <a:rPr lang="nl-BE" dirty="0"/>
              <a:t>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6</a:t>
            </a:fld>
            <a:endParaRPr lang="en-US"/>
          </a:p>
        </p:txBody>
      </p:sp>
      <p:sp>
        <p:nvSpPr>
          <p:cNvPr id="5" name="Oval 43"/>
          <p:cNvSpPr>
            <a:spLocks noChangeArrowheads="1"/>
          </p:cNvSpPr>
          <p:nvPr/>
        </p:nvSpPr>
        <p:spPr bwMode="auto">
          <a:xfrm>
            <a:off x="6217159" y="401969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64171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678621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3969259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5385309" y="265127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4</a:t>
            </a:r>
            <a:endParaRPr lang="en-US" sz="1400"/>
          </a:p>
        </p:txBody>
      </p:sp>
      <p:cxnSp>
        <p:nvCxnSpPr>
          <p:cNvPr id="10" name="Straight Arrow Connector 19"/>
          <p:cNvCxnSpPr>
            <a:cxnSpLocks noChangeShapeType="1"/>
            <a:stCxn id="6" idx="6"/>
            <a:endCxn id="7" idx="2"/>
          </p:cNvCxnSpPr>
          <p:nvPr/>
        </p:nvCxnSpPr>
        <p:spPr bwMode="auto">
          <a:xfrm>
            <a:off x="1808671" y="3629170"/>
            <a:ext cx="8699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30"/>
          <p:cNvCxnSpPr>
            <a:cxnSpLocks noChangeShapeType="1"/>
            <a:stCxn id="40" idx="6"/>
            <a:endCxn id="21" idx="3"/>
          </p:cNvCxnSpPr>
          <p:nvPr/>
        </p:nvCxnSpPr>
        <p:spPr bwMode="auto">
          <a:xfrm flipV="1">
            <a:off x="8077709" y="3779982"/>
            <a:ext cx="1420812" cy="11001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8288846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8</a:t>
            </a:r>
            <a:endParaRPr lang="en-US" sz="1400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5772659" y="535954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5</a:t>
            </a:r>
            <a:endParaRPr lang="en-US" sz="1400"/>
          </a:p>
        </p:txBody>
      </p:sp>
      <p:cxnSp>
        <p:nvCxnSpPr>
          <p:cNvPr id="14" name="Straight Arrow Connector 19"/>
          <p:cNvCxnSpPr>
            <a:cxnSpLocks noChangeShapeType="1"/>
            <a:stCxn id="7" idx="5"/>
            <a:endCxn id="5" idx="2"/>
          </p:cNvCxnSpPr>
          <p:nvPr/>
        </p:nvCxnSpPr>
        <p:spPr bwMode="auto">
          <a:xfrm>
            <a:off x="3058034" y="3779982"/>
            <a:ext cx="3159125" cy="4540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Straight Arrow Connector 19"/>
          <p:cNvCxnSpPr>
            <a:cxnSpLocks noChangeShapeType="1"/>
            <a:stCxn id="41" idx="6"/>
            <a:endCxn id="21" idx="4"/>
          </p:cNvCxnSpPr>
          <p:nvPr/>
        </p:nvCxnSpPr>
        <p:spPr bwMode="auto">
          <a:xfrm flipV="1">
            <a:off x="8077709" y="3843482"/>
            <a:ext cx="1577975" cy="1730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6" name="TextBox 110"/>
          <p:cNvSpPr txBox="1">
            <a:spLocks noChangeArrowheads="1"/>
          </p:cNvSpPr>
          <p:nvPr/>
        </p:nvSpPr>
        <p:spPr bwMode="auto">
          <a:xfrm>
            <a:off x="2084896" y="3395807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B:3</a:t>
            </a:r>
            <a:endParaRPr lang="en-US" sz="1400"/>
          </a:p>
        </p:txBody>
      </p:sp>
      <p:sp>
        <p:nvSpPr>
          <p:cNvPr id="17" name="TextBox 111"/>
          <p:cNvSpPr txBox="1">
            <a:spLocks noChangeArrowheads="1"/>
          </p:cNvSpPr>
          <p:nvPr/>
        </p:nvSpPr>
        <p:spPr bwMode="auto">
          <a:xfrm>
            <a:off x="3385059" y="3386282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E:2</a:t>
            </a:r>
            <a:endParaRPr lang="en-US" sz="1400"/>
          </a:p>
        </p:txBody>
      </p:sp>
      <p:sp>
        <p:nvSpPr>
          <p:cNvPr id="18" name="TextBox 112"/>
          <p:cNvSpPr txBox="1">
            <a:spLocks noChangeArrowheads="1"/>
          </p:cNvSpPr>
          <p:nvPr/>
        </p:nvSpPr>
        <p:spPr bwMode="auto">
          <a:xfrm>
            <a:off x="3067559" y="4511820"/>
            <a:ext cx="563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C:20</a:t>
            </a:r>
            <a:endParaRPr lang="en-US" sz="1400"/>
          </a:p>
        </p:txBody>
      </p:sp>
      <p:cxnSp>
        <p:nvCxnSpPr>
          <p:cNvPr id="19" name="Straight Arrow Connector 19"/>
          <p:cNvCxnSpPr>
            <a:cxnSpLocks noChangeShapeType="1"/>
            <a:stCxn id="12" idx="6"/>
            <a:endCxn id="21" idx="2"/>
          </p:cNvCxnSpPr>
          <p:nvPr/>
        </p:nvCxnSpPr>
        <p:spPr bwMode="auto">
          <a:xfrm>
            <a:off x="8733346" y="3629170"/>
            <a:ext cx="70008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cxnSpLocks noChangeShapeType="1"/>
            <a:stCxn id="8" idx="5"/>
            <a:endCxn id="41" idx="1"/>
          </p:cNvCxnSpPr>
          <p:nvPr/>
        </p:nvCxnSpPr>
        <p:spPr bwMode="auto">
          <a:xfrm>
            <a:off x="4348671" y="3779982"/>
            <a:ext cx="3349625" cy="16414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9433434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nl-BE" sz="1050" dirty="0">
                <a:latin typeface="Arial" charset="0"/>
              </a:rPr>
              <a:t>11</a:t>
            </a:r>
            <a:endParaRPr lang="en-US" sz="1050" dirty="0">
              <a:latin typeface="Arial" charset="0"/>
            </a:endParaRPr>
          </a:p>
        </p:txBody>
      </p:sp>
      <p:cxnSp>
        <p:nvCxnSpPr>
          <p:cNvPr id="22" name="Straight Arrow Connector 19"/>
          <p:cNvCxnSpPr>
            <a:cxnSpLocks noChangeShapeType="1"/>
            <a:stCxn id="6" idx="7"/>
          </p:cNvCxnSpPr>
          <p:nvPr/>
        </p:nvCxnSpPr>
        <p:spPr bwMode="auto">
          <a:xfrm flipV="1">
            <a:off x="1743584" y="1968645"/>
            <a:ext cx="3646487" cy="150971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13" idx="7"/>
            <a:endCxn id="40" idx="2"/>
          </p:cNvCxnSpPr>
          <p:nvPr/>
        </p:nvCxnSpPr>
        <p:spPr bwMode="auto">
          <a:xfrm flipV="1">
            <a:off x="6150484" y="4880120"/>
            <a:ext cx="1482725" cy="5413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7" idx="6"/>
            <a:endCxn id="8" idx="2"/>
          </p:cNvCxnSpPr>
          <p:nvPr/>
        </p:nvCxnSpPr>
        <p:spPr bwMode="auto">
          <a:xfrm>
            <a:off x="3123121" y="3629170"/>
            <a:ext cx="84613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5385309" y="180830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  <p:cxnSp>
        <p:nvCxnSpPr>
          <p:cNvPr id="26" name="Straight Arrow Connector 19"/>
          <p:cNvCxnSpPr>
            <a:cxnSpLocks noChangeShapeType="1"/>
            <a:stCxn id="7" idx="7"/>
            <a:endCxn id="9" idx="2"/>
          </p:cNvCxnSpPr>
          <p:nvPr/>
        </p:nvCxnSpPr>
        <p:spPr bwMode="auto">
          <a:xfrm flipV="1">
            <a:off x="3058034" y="2865582"/>
            <a:ext cx="2327275" cy="6127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25" idx="6"/>
            <a:endCxn id="21" idx="1"/>
          </p:cNvCxnSpPr>
          <p:nvPr/>
        </p:nvCxnSpPr>
        <p:spPr bwMode="auto">
          <a:xfrm>
            <a:off x="5829809" y="2022620"/>
            <a:ext cx="3668712" cy="14557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7"/>
            <a:endCxn id="9" idx="3"/>
          </p:cNvCxnSpPr>
          <p:nvPr/>
        </p:nvCxnSpPr>
        <p:spPr bwMode="auto">
          <a:xfrm flipV="1">
            <a:off x="4348671" y="3016395"/>
            <a:ext cx="1101725" cy="4619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9" idx="0"/>
            <a:endCxn id="25" idx="4"/>
          </p:cNvCxnSpPr>
          <p:nvPr/>
        </p:nvCxnSpPr>
        <p:spPr bwMode="auto">
          <a:xfrm flipV="1">
            <a:off x="5607559" y="2236932"/>
            <a:ext cx="0" cy="4143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TextBox 108"/>
          <p:cNvSpPr txBox="1">
            <a:spLocks noChangeArrowheads="1"/>
          </p:cNvSpPr>
          <p:nvPr/>
        </p:nvSpPr>
        <p:spPr bwMode="auto">
          <a:xfrm>
            <a:off x="7190296" y="2343295"/>
            <a:ext cx="474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G:7</a:t>
            </a:r>
            <a:endParaRPr lang="en-US" sz="1400"/>
          </a:p>
        </p:txBody>
      </p:sp>
      <p:sp>
        <p:nvSpPr>
          <p:cNvPr id="31" name="TextBox 108"/>
          <p:cNvSpPr txBox="1">
            <a:spLocks noChangeArrowheads="1"/>
          </p:cNvSpPr>
          <p:nvPr/>
        </p:nvSpPr>
        <p:spPr bwMode="auto">
          <a:xfrm>
            <a:off x="3058034" y="2497282"/>
            <a:ext cx="5540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A:17</a:t>
            </a:r>
            <a:endParaRPr lang="en-US" sz="1400"/>
          </a:p>
        </p:txBody>
      </p:sp>
      <p:sp>
        <p:nvSpPr>
          <p:cNvPr id="32" name="TextBox 108"/>
          <p:cNvSpPr txBox="1">
            <a:spLocks noChangeArrowheads="1"/>
          </p:cNvSpPr>
          <p:nvPr/>
        </p:nvSpPr>
        <p:spPr bwMode="auto">
          <a:xfrm>
            <a:off x="3891471" y="2910032"/>
            <a:ext cx="549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D:11</a:t>
            </a:r>
            <a:endParaRPr lang="en-US" sz="1400"/>
          </a:p>
        </p:txBody>
      </p:sp>
      <p:sp>
        <p:nvSpPr>
          <p:cNvPr id="33" name="TextBox 108"/>
          <p:cNvSpPr txBox="1">
            <a:spLocks noChangeArrowheads="1"/>
          </p:cNvSpPr>
          <p:nvPr/>
        </p:nvSpPr>
        <p:spPr bwMode="auto">
          <a:xfrm>
            <a:off x="8850821" y="3389457"/>
            <a:ext cx="465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H:2</a:t>
            </a:r>
            <a:endParaRPr lang="en-US" sz="1400"/>
          </a:p>
        </p:txBody>
      </p:sp>
      <p:sp>
        <p:nvSpPr>
          <p:cNvPr id="34" name="TextBox 108"/>
          <p:cNvSpPr txBox="1">
            <a:spLocks noChangeArrowheads="1"/>
          </p:cNvSpPr>
          <p:nvPr/>
        </p:nvSpPr>
        <p:spPr bwMode="auto">
          <a:xfrm>
            <a:off x="3874009" y="3924445"/>
            <a:ext cx="541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F:12</a:t>
            </a:r>
            <a:endParaRPr lang="en-US" sz="1400"/>
          </a:p>
        </p:txBody>
      </p:sp>
      <p:cxnSp>
        <p:nvCxnSpPr>
          <p:cNvPr id="35" name="Straight Arrow Connector 19"/>
          <p:cNvCxnSpPr>
            <a:cxnSpLocks noChangeShapeType="1"/>
            <a:stCxn id="6" idx="5"/>
            <a:endCxn id="13" idx="2"/>
          </p:cNvCxnSpPr>
          <p:nvPr/>
        </p:nvCxnSpPr>
        <p:spPr bwMode="auto">
          <a:xfrm>
            <a:off x="1743584" y="3779982"/>
            <a:ext cx="4029075" cy="17938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TextBox 108"/>
          <p:cNvSpPr txBox="1">
            <a:spLocks noChangeArrowheads="1"/>
          </p:cNvSpPr>
          <p:nvPr/>
        </p:nvSpPr>
        <p:spPr bwMode="auto">
          <a:xfrm>
            <a:off x="8288846" y="4194320"/>
            <a:ext cx="482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I:10</a:t>
            </a:r>
            <a:endParaRPr lang="en-US" sz="1400"/>
          </a:p>
        </p:txBody>
      </p:sp>
      <p:sp>
        <p:nvSpPr>
          <p:cNvPr id="37" name="TextBox 108"/>
          <p:cNvSpPr txBox="1">
            <a:spLocks noChangeArrowheads="1"/>
          </p:cNvSpPr>
          <p:nvPr/>
        </p:nvSpPr>
        <p:spPr bwMode="auto">
          <a:xfrm>
            <a:off x="8576184" y="4911870"/>
            <a:ext cx="423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J:6</a:t>
            </a:r>
            <a:endParaRPr lang="en-US" sz="1400"/>
          </a:p>
        </p:txBody>
      </p:sp>
      <p:cxnSp>
        <p:nvCxnSpPr>
          <p:cNvPr id="38" name="Straight Arrow Connector 19"/>
          <p:cNvCxnSpPr>
            <a:cxnSpLocks noChangeShapeType="1"/>
            <a:stCxn id="9" idx="4"/>
            <a:endCxn id="5" idx="0"/>
          </p:cNvCxnSpPr>
          <p:nvPr/>
        </p:nvCxnSpPr>
        <p:spPr bwMode="auto">
          <a:xfrm>
            <a:off x="5607559" y="3079895"/>
            <a:ext cx="831850" cy="9398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9" name="Straight Arrow Connector 19"/>
          <p:cNvCxnSpPr>
            <a:cxnSpLocks noChangeShapeType="1"/>
            <a:stCxn id="5" idx="7"/>
            <a:endCxn id="12" idx="2"/>
          </p:cNvCxnSpPr>
          <p:nvPr/>
        </p:nvCxnSpPr>
        <p:spPr bwMode="auto">
          <a:xfrm flipV="1">
            <a:off x="6594984" y="3629170"/>
            <a:ext cx="1693862" cy="4540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0" name="Oval 43"/>
          <p:cNvSpPr>
            <a:spLocks noChangeArrowheads="1"/>
          </p:cNvSpPr>
          <p:nvPr/>
        </p:nvSpPr>
        <p:spPr bwMode="auto">
          <a:xfrm>
            <a:off x="7633209" y="466580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9</a:t>
            </a:r>
            <a:endParaRPr lang="en-US" sz="1400"/>
          </a:p>
        </p:txBody>
      </p:sp>
      <p:sp>
        <p:nvSpPr>
          <p:cNvPr id="41" name="Oval 43"/>
          <p:cNvSpPr>
            <a:spLocks noChangeArrowheads="1"/>
          </p:cNvSpPr>
          <p:nvPr/>
        </p:nvSpPr>
        <p:spPr bwMode="auto">
          <a:xfrm>
            <a:off x="7633209" y="535954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nl-BE" sz="1050" dirty="0">
                <a:latin typeface="Arial" charset="0"/>
              </a:rPr>
              <a:t>10</a:t>
            </a:r>
            <a:endParaRPr lang="en-US" sz="1050" dirty="0">
              <a:latin typeface="Arial" charset="0"/>
            </a:endParaRPr>
          </a:p>
        </p:txBody>
      </p:sp>
      <p:cxnSp>
        <p:nvCxnSpPr>
          <p:cNvPr id="42" name="Straight Arrow Connector 19"/>
          <p:cNvCxnSpPr>
            <a:cxnSpLocks noChangeShapeType="1"/>
            <a:stCxn id="13" idx="6"/>
            <a:endCxn id="41" idx="2"/>
          </p:cNvCxnSpPr>
          <p:nvPr/>
        </p:nvCxnSpPr>
        <p:spPr bwMode="auto">
          <a:xfrm>
            <a:off x="6217159" y="5573857"/>
            <a:ext cx="14160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3" name="Straight Arrow Connector 19"/>
          <p:cNvCxnSpPr>
            <a:cxnSpLocks noChangeShapeType="1"/>
            <a:stCxn id="5" idx="6"/>
            <a:endCxn id="40" idx="1"/>
          </p:cNvCxnSpPr>
          <p:nvPr/>
        </p:nvCxnSpPr>
        <p:spPr bwMode="auto">
          <a:xfrm>
            <a:off x="6661659" y="4234007"/>
            <a:ext cx="1036637" cy="4953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4" name="Straight Arrow Connector 19"/>
          <p:cNvCxnSpPr>
            <a:cxnSpLocks noChangeShapeType="1"/>
            <a:stCxn id="13" idx="0"/>
            <a:endCxn id="12" idx="3"/>
          </p:cNvCxnSpPr>
          <p:nvPr/>
        </p:nvCxnSpPr>
        <p:spPr bwMode="auto">
          <a:xfrm flipV="1">
            <a:off x="5994909" y="3779982"/>
            <a:ext cx="2359025" cy="157956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986781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2: Time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811827"/>
              </p:ext>
            </p:extLst>
          </p:nvPr>
        </p:nvGraphicFramePr>
        <p:xfrm>
          <a:off x="5933555" y="766678"/>
          <a:ext cx="5162553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1407089239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696345"/>
              </p:ext>
            </p:extLst>
          </p:nvPr>
        </p:nvGraphicFramePr>
        <p:xfrm>
          <a:off x="838200" y="1548853"/>
          <a:ext cx="3971924" cy="3276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74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 err="1"/>
                        <a:t>Early</a:t>
                      </a:r>
                      <a:r>
                        <a:rPr lang="nl-BE" sz="1100" dirty="0"/>
                        <a:t>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Late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 </a:t>
                      </a:r>
                      <a:r>
                        <a:rPr lang="nl-BE" sz="1100" dirty="0" err="1"/>
                        <a:t>slack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4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14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17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8200" y="5103826"/>
            <a:ext cx="589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nl-BE" sz="2400" dirty="0" err="1"/>
              <a:t>TS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LFT</a:t>
            </a:r>
            <a:r>
              <a:rPr lang="nl-BE" sz="2400" baseline="-25000" dirty="0" err="1"/>
              <a:t>ij</a:t>
            </a:r>
            <a:r>
              <a:rPr lang="nl-BE" sz="2400" dirty="0"/>
              <a:t> -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FS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SS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LST</a:t>
            </a:r>
            <a:r>
              <a:rPr lang="nl-BE" sz="2400" baseline="-25000" dirty="0" err="1"/>
              <a:t>ij</a:t>
            </a:r>
            <a:r>
              <a:rPr lang="nl-BE" sz="2400" baseline="-25000" dirty="0"/>
              <a:t> </a:t>
            </a:r>
            <a:r>
              <a:rPr lang="nl-BE" sz="2400" dirty="0"/>
              <a:t>– t</a:t>
            </a:r>
            <a:r>
              <a:rPr lang="nl-BE" sz="2400" baseline="-25000" dirty="0"/>
              <a:t>i</a:t>
            </a:r>
            <a:r>
              <a:rPr lang="nl-BE" sz="2400" dirty="0"/>
              <a:t>(L)</a:t>
            </a:r>
          </a:p>
          <a:p>
            <a:pPr marL="0" lvl="1"/>
            <a:r>
              <a:rPr lang="nl-BE" sz="2400" dirty="0" err="1"/>
              <a:t>IS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277329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8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958761" y="6313583"/>
            <a:ext cx="632625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58761" y="1690688"/>
            <a:ext cx="0" cy="4622895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23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26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30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33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37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41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44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48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1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5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59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62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66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9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73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210714" y="613501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47245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3345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8760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10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11107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42428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1782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9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49764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81511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56479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8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88421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20594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95136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27078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59677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33793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1958761" y="2243942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2307453" y="2342674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678761" y="2441406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1958761" y="2638870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043617" y="2540138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2318761" y="2728638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2685635" y="2818406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1958761" y="2908174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332511" y="2997942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685635" y="3087710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3053635" y="3177478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427385" y="3267246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3780509" y="3357014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120840" y="3446782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3779386" y="3536550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4120394" y="3635282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4485636" y="3734014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2695136" y="3832746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053635" y="3922514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402014" y="4012282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3779570" y="4102050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4138069" y="4191818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4486448" y="4281586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4845636" y="4371354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216400" y="4461122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5557408" y="4559854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5922650" y="4658586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424877" y="4757318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3769431" y="4847086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131458" y="4936854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4484582" y="5026622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4860082" y="5116390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5210272" y="5206158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5578272" y="5295926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5928576" y="5385694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6305146" y="5475462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6645477" y="5565230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4484582" y="5657678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4848359" y="5747446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210272" y="5837214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578272" y="5926982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928576" y="6016750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6305146" y="6106518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6645477" y="619626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97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568743"/>
            <a:ext cx="814264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BE" dirty="0" err="1"/>
              <a:t>Minimize</a:t>
            </a:r>
            <a:r>
              <a:rPr lang="nl-BE" dirty="0"/>
              <a:t>   Z</a:t>
            </a:r>
          </a:p>
          <a:p>
            <a:pPr marL="0" indent="0">
              <a:buNone/>
            </a:pPr>
            <a:r>
              <a:rPr lang="nl-BE" dirty="0"/>
              <a:t>ST: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21</a:t>
            </a:r>
            <a:r>
              <a:rPr lang="nl-BE" dirty="0"/>
              <a:t> + x</a:t>
            </a:r>
            <a:r>
              <a:rPr lang="nl-BE" baseline="-25000" dirty="0"/>
              <a:t>22</a:t>
            </a:r>
            <a:r>
              <a:rPr lang="nl-BE" dirty="0"/>
              <a:t> + x</a:t>
            </a:r>
            <a:r>
              <a:rPr lang="nl-BE" baseline="-25000" dirty="0"/>
              <a:t>23</a:t>
            </a:r>
            <a:r>
              <a:rPr lang="nl-BE" dirty="0"/>
              <a:t> + x</a:t>
            </a:r>
            <a:r>
              <a:rPr lang="nl-BE" baseline="-25000" dirty="0"/>
              <a:t>24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31</a:t>
            </a:r>
            <a:r>
              <a:rPr lang="nl-BE" dirty="0"/>
              <a:t> + x</a:t>
            </a:r>
            <a:r>
              <a:rPr lang="nl-BE" baseline="-25000" dirty="0"/>
              <a:t>32</a:t>
            </a:r>
            <a:r>
              <a:rPr lang="nl-BE" dirty="0"/>
              <a:t> + x</a:t>
            </a:r>
            <a:r>
              <a:rPr lang="nl-BE" baseline="-25000" dirty="0"/>
              <a:t>33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41</a:t>
            </a:r>
            <a:r>
              <a:rPr lang="nl-BE" dirty="0"/>
              <a:t> + x</a:t>
            </a:r>
            <a:r>
              <a:rPr lang="nl-BE" baseline="-25000" dirty="0"/>
              <a:t>42</a:t>
            </a:r>
            <a:r>
              <a:rPr lang="nl-BE" dirty="0"/>
              <a:t> + x</a:t>
            </a:r>
            <a:r>
              <a:rPr lang="nl-BE" baseline="-25000" dirty="0"/>
              <a:t>43</a:t>
            </a:r>
            <a:r>
              <a:rPr lang="nl-BE" dirty="0"/>
              <a:t> + x</a:t>
            </a:r>
            <a:r>
              <a:rPr lang="nl-BE" baseline="-25000" dirty="0"/>
              <a:t>44</a:t>
            </a:r>
            <a:r>
              <a:rPr lang="nl-BE" dirty="0"/>
              <a:t> + x</a:t>
            </a:r>
            <a:r>
              <a:rPr lang="nl-BE" baseline="-25000" dirty="0"/>
              <a:t>45</a:t>
            </a:r>
            <a:r>
              <a:rPr lang="nl-BE" dirty="0"/>
              <a:t> + x</a:t>
            </a:r>
            <a:r>
              <a:rPr lang="nl-BE" baseline="-25000" dirty="0"/>
              <a:t>46</a:t>
            </a:r>
            <a:r>
              <a:rPr lang="nl-BE" dirty="0"/>
              <a:t> + x</a:t>
            </a:r>
            <a:r>
              <a:rPr lang="nl-BE" baseline="-25000" dirty="0"/>
              <a:t>47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56</a:t>
            </a:r>
            <a:r>
              <a:rPr lang="nl-BE" dirty="0"/>
              <a:t> + x</a:t>
            </a:r>
            <a:r>
              <a:rPr lang="nl-BE" baseline="-25000" dirty="0"/>
              <a:t>57</a:t>
            </a:r>
            <a:r>
              <a:rPr lang="nl-BE" dirty="0"/>
              <a:t> + x</a:t>
            </a:r>
            <a:r>
              <a:rPr lang="nl-BE" baseline="-25000" dirty="0"/>
              <a:t>58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63</a:t>
            </a:r>
            <a:r>
              <a:rPr lang="nl-BE" dirty="0"/>
              <a:t> + x</a:t>
            </a:r>
            <a:r>
              <a:rPr lang="nl-BE" baseline="-25000" dirty="0"/>
              <a:t>64</a:t>
            </a:r>
            <a:r>
              <a:rPr lang="nl-BE" dirty="0"/>
              <a:t> + x</a:t>
            </a:r>
            <a:r>
              <a:rPr lang="nl-BE" baseline="-25000" dirty="0"/>
              <a:t>65</a:t>
            </a:r>
            <a:r>
              <a:rPr lang="nl-BE" dirty="0"/>
              <a:t> + x</a:t>
            </a:r>
            <a:r>
              <a:rPr lang="nl-BE" baseline="-25000" dirty="0"/>
              <a:t>66</a:t>
            </a:r>
            <a:r>
              <a:rPr lang="nl-BE" dirty="0"/>
              <a:t> + x</a:t>
            </a:r>
            <a:r>
              <a:rPr lang="nl-BE" baseline="-25000" dirty="0"/>
              <a:t>67</a:t>
            </a:r>
            <a:r>
              <a:rPr lang="nl-BE" dirty="0"/>
              <a:t> + x</a:t>
            </a:r>
            <a:r>
              <a:rPr lang="nl-BE" baseline="-25000" dirty="0"/>
              <a:t>68</a:t>
            </a:r>
            <a:r>
              <a:rPr lang="nl-BE" dirty="0"/>
              <a:t> + x</a:t>
            </a:r>
            <a:r>
              <a:rPr lang="nl-BE" baseline="-25000" dirty="0"/>
              <a:t>69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7,10</a:t>
            </a:r>
            <a:r>
              <a:rPr lang="nl-BE" dirty="0"/>
              <a:t> + x</a:t>
            </a:r>
            <a:r>
              <a:rPr lang="nl-BE" baseline="-25000" dirty="0"/>
              <a:t>7,11</a:t>
            </a:r>
            <a:r>
              <a:rPr lang="nl-BE" dirty="0"/>
              <a:t> + x</a:t>
            </a:r>
            <a:r>
              <a:rPr lang="nl-BE" baseline="-25000" dirty="0"/>
              <a:t>7,12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85</a:t>
            </a:r>
            <a:r>
              <a:rPr lang="nl-BE" dirty="0"/>
              <a:t> + x</a:t>
            </a:r>
            <a:r>
              <a:rPr lang="nl-BE" baseline="-25000" dirty="0"/>
              <a:t>86</a:t>
            </a:r>
            <a:r>
              <a:rPr lang="nl-BE" dirty="0"/>
              <a:t> + x</a:t>
            </a:r>
            <a:r>
              <a:rPr lang="nl-BE" baseline="-25000" dirty="0"/>
              <a:t>87</a:t>
            </a:r>
            <a:r>
              <a:rPr lang="nl-BE" dirty="0"/>
              <a:t> + x</a:t>
            </a:r>
            <a:r>
              <a:rPr lang="nl-BE" baseline="-25000" dirty="0"/>
              <a:t>88</a:t>
            </a:r>
            <a:r>
              <a:rPr lang="nl-BE" dirty="0"/>
              <a:t> + x</a:t>
            </a:r>
            <a:r>
              <a:rPr lang="nl-BE" baseline="-25000" dirty="0"/>
              <a:t>89</a:t>
            </a:r>
            <a:r>
              <a:rPr lang="nl-BE" dirty="0"/>
              <a:t> + x</a:t>
            </a:r>
            <a:r>
              <a:rPr lang="nl-BE" baseline="-25000" dirty="0"/>
              <a:t>8,10</a:t>
            </a:r>
            <a:r>
              <a:rPr lang="nl-BE" dirty="0"/>
              <a:t> + x</a:t>
            </a:r>
            <a:r>
              <a:rPr lang="nl-BE" baseline="-25000" dirty="0"/>
              <a:t>8,11</a:t>
            </a:r>
            <a:r>
              <a:rPr lang="nl-BE" dirty="0"/>
              <a:t> + x</a:t>
            </a:r>
            <a:r>
              <a:rPr lang="nl-BE" baseline="-25000" dirty="0"/>
              <a:t>8,12</a:t>
            </a:r>
            <a:r>
              <a:rPr lang="nl-BE" dirty="0"/>
              <a:t> + x</a:t>
            </a:r>
            <a:r>
              <a:rPr lang="nl-BE" baseline="-25000" dirty="0"/>
              <a:t>8,13</a:t>
            </a:r>
            <a:r>
              <a:rPr lang="nl-BE" dirty="0"/>
              <a:t> </a:t>
            </a:r>
            <a:br>
              <a:rPr lang="nl-BE" dirty="0"/>
            </a:br>
            <a:r>
              <a:rPr lang="nl-BE" dirty="0"/>
              <a:t>	+ x</a:t>
            </a:r>
            <a:r>
              <a:rPr lang="nl-BE" baseline="-25000" dirty="0"/>
              <a:t>8,14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98</a:t>
            </a:r>
            <a:r>
              <a:rPr lang="nl-BE" dirty="0"/>
              <a:t> + x</a:t>
            </a:r>
            <a:r>
              <a:rPr lang="nl-BE" baseline="-25000" dirty="0"/>
              <a:t>99</a:t>
            </a:r>
            <a:r>
              <a:rPr lang="nl-BE" dirty="0"/>
              <a:t> + x</a:t>
            </a:r>
            <a:r>
              <a:rPr lang="nl-BE" baseline="-25000" dirty="0"/>
              <a:t>9,10</a:t>
            </a:r>
            <a:r>
              <a:rPr lang="nl-BE" dirty="0"/>
              <a:t> + x</a:t>
            </a:r>
            <a:r>
              <a:rPr lang="nl-BE" baseline="-25000" dirty="0"/>
              <a:t>9,11</a:t>
            </a:r>
            <a:r>
              <a:rPr lang="nl-BE" dirty="0"/>
              <a:t> + x</a:t>
            </a:r>
            <a:r>
              <a:rPr lang="nl-BE" baseline="-25000" dirty="0"/>
              <a:t>9,12</a:t>
            </a:r>
            <a:r>
              <a:rPr lang="nl-BE" dirty="0"/>
              <a:t> + x</a:t>
            </a:r>
            <a:r>
              <a:rPr lang="nl-BE" baseline="-25000" dirty="0"/>
              <a:t>9,13</a:t>
            </a:r>
            <a:r>
              <a:rPr lang="nl-BE" dirty="0"/>
              <a:t> + x</a:t>
            </a:r>
            <a:r>
              <a:rPr lang="nl-BE" baseline="-25000" dirty="0"/>
              <a:t>9,14</a:t>
            </a:r>
            <a:r>
              <a:rPr lang="nl-BE" dirty="0"/>
              <a:t> = 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397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10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20000" y="1335987"/>
            <a:ext cx="792000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21</a:t>
            </a:r>
            <a:r>
              <a:rPr lang="nl-BE" sz="2000" dirty="0"/>
              <a:t> + 2 x</a:t>
            </a:r>
            <a:r>
              <a:rPr lang="nl-BE" sz="2000" baseline="-25000" dirty="0"/>
              <a:t>22</a:t>
            </a:r>
            <a:r>
              <a:rPr lang="nl-BE" sz="2000" dirty="0"/>
              <a:t> + 3 x</a:t>
            </a:r>
            <a:r>
              <a:rPr lang="nl-BE" sz="2000" baseline="-25000" dirty="0"/>
              <a:t>23</a:t>
            </a:r>
            <a:r>
              <a:rPr lang="nl-BE" sz="2000" dirty="0"/>
              <a:t> + 4 x</a:t>
            </a:r>
            <a:r>
              <a:rPr lang="nl-BE" sz="2000" baseline="-25000" dirty="0"/>
              <a:t>24</a:t>
            </a:r>
            <a:r>
              <a:rPr lang="nl-BE" sz="2000" dirty="0"/>
              <a:t> + 4 &lt;= 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endParaRPr lang="nl-BE" sz="2000" dirty="0"/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21</a:t>
            </a:r>
            <a:r>
              <a:rPr lang="nl-BE" sz="2000" dirty="0"/>
              <a:t> + 2 x</a:t>
            </a:r>
            <a:r>
              <a:rPr lang="nl-BE" sz="2000" baseline="-25000" dirty="0"/>
              <a:t>22</a:t>
            </a:r>
            <a:r>
              <a:rPr lang="nl-BE" sz="2000" dirty="0"/>
              <a:t> + 3 x</a:t>
            </a:r>
            <a:r>
              <a:rPr lang="nl-BE" sz="2000" baseline="-25000" dirty="0"/>
              <a:t>23</a:t>
            </a:r>
            <a:r>
              <a:rPr lang="nl-BE" sz="2000" dirty="0"/>
              <a:t> + 4 x</a:t>
            </a:r>
            <a:r>
              <a:rPr lang="nl-BE" sz="2000" baseline="-25000" dirty="0"/>
              <a:t>24</a:t>
            </a:r>
            <a:r>
              <a:rPr lang="nl-BE" sz="2000" dirty="0"/>
              <a:t> + 4 &lt;= 5 x</a:t>
            </a:r>
            <a:r>
              <a:rPr lang="nl-BE" sz="2000" baseline="-25000" dirty="0"/>
              <a:t>85</a:t>
            </a:r>
            <a:r>
              <a:rPr lang="nl-BE" sz="2000" dirty="0"/>
              <a:t> + 6 x</a:t>
            </a:r>
            <a:r>
              <a:rPr lang="nl-BE" sz="2000" baseline="-25000" dirty="0"/>
              <a:t>86</a:t>
            </a:r>
            <a:r>
              <a:rPr lang="nl-BE" sz="2000" dirty="0"/>
              <a:t> + 7 x</a:t>
            </a:r>
            <a:r>
              <a:rPr lang="nl-BE" sz="2000" baseline="-25000" dirty="0"/>
              <a:t>87</a:t>
            </a:r>
            <a:r>
              <a:rPr lang="nl-BE" sz="2000" dirty="0"/>
              <a:t> + 8 x</a:t>
            </a:r>
            <a:r>
              <a:rPr lang="nl-BE" sz="2000" baseline="-25000" dirty="0"/>
              <a:t>88</a:t>
            </a:r>
            <a:r>
              <a:rPr lang="nl-BE" sz="2000" dirty="0"/>
              <a:t> + 9 x</a:t>
            </a:r>
            <a:r>
              <a:rPr lang="nl-BE" sz="2000" baseline="-25000" dirty="0"/>
              <a:t>89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+ 10 x</a:t>
            </a:r>
            <a:r>
              <a:rPr lang="nl-BE" sz="2000" baseline="-25000" dirty="0"/>
              <a:t>8,10</a:t>
            </a:r>
            <a:r>
              <a:rPr lang="nl-BE" sz="2000" dirty="0"/>
              <a:t> + 11 x</a:t>
            </a:r>
            <a:r>
              <a:rPr lang="nl-BE" sz="2000" baseline="-25000" dirty="0"/>
              <a:t>8,11</a:t>
            </a:r>
            <a:r>
              <a:rPr lang="nl-BE" sz="2000" dirty="0"/>
              <a:t> + 12 x</a:t>
            </a:r>
            <a:r>
              <a:rPr lang="nl-BE" sz="2000" baseline="-25000" dirty="0"/>
              <a:t>8,12</a:t>
            </a:r>
            <a:r>
              <a:rPr lang="nl-BE" sz="2000" dirty="0"/>
              <a:t> + 13 x</a:t>
            </a:r>
            <a:r>
              <a:rPr lang="nl-BE" sz="2000" baseline="-25000" dirty="0"/>
              <a:t>8,13</a:t>
            </a:r>
            <a:r>
              <a:rPr lang="nl-BE" sz="2000" dirty="0"/>
              <a:t> + 14 x</a:t>
            </a:r>
            <a:r>
              <a:rPr lang="nl-BE" sz="2000" baseline="-25000" dirty="0"/>
              <a:t>8,14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31</a:t>
            </a:r>
            <a:r>
              <a:rPr lang="nl-BE" sz="2000" dirty="0"/>
              <a:t> + 2 x</a:t>
            </a:r>
            <a:r>
              <a:rPr lang="nl-BE" sz="2000" baseline="-25000" dirty="0"/>
              <a:t>32</a:t>
            </a:r>
            <a:r>
              <a:rPr lang="nl-BE" sz="2000" dirty="0"/>
              <a:t> + 3 x</a:t>
            </a:r>
            <a:r>
              <a:rPr lang="nl-BE" sz="2000" baseline="-25000" dirty="0"/>
              <a:t>33</a:t>
            </a:r>
            <a:r>
              <a:rPr lang="nl-BE" sz="2000" dirty="0"/>
              <a:t> + 5 &lt;= 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endParaRPr lang="nl-BE" sz="2000" dirty="0"/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41</a:t>
            </a:r>
            <a:r>
              <a:rPr lang="nl-BE" sz="2000" dirty="0"/>
              <a:t> + 2 x</a:t>
            </a:r>
            <a:r>
              <a:rPr lang="nl-BE" sz="2000" baseline="-25000" dirty="0"/>
              <a:t>42</a:t>
            </a:r>
            <a:r>
              <a:rPr lang="nl-BE" sz="2000" dirty="0"/>
              <a:t> + 3 x</a:t>
            </a:r>
            <a:r>
              <a:rPr lang="nl-BE" sz="2000" baseline="-25000" dirty="0"/>
              <a:t>43</a:t>
            </a:r>
            <a:r>
              <a:rPr lang="nl-BE" sz="2000" dirty="0"/>
              <a:t> + 4 x</a:t>
            </a:r>
            <a:r>
              <a:rPr lang="nl-BE" sz="2000" baseline="-25000" dirty="0"/>
              <a:t>44</a:t>
            </a:r>
            <a:r>
              <a:rPr lang="nl-BE" sz="2000" dirty="0"/>
              <a:t> + 5 x</a:t>
            </a:r>
            <a:r>
              <a:rPr lang="nl-BE" sz="2000" baseline="-25000" dirty="0"/>
              <a:t>45</a:t>
            </a:r>
            <a:r>
              <a:rPr lang="nl-BE" sz="2000" dirty="0"/>
              <a:t> + 6 x</a:t>
            </a:r>
            <a:r>
              <a:rPr lang="nl-BE" sz="2000" baseline="-25000" dirty="0"/>
              <a:t>46</a:t>
            </a:r>
            <a:r>
              <a:rPr lang="nl-BE" sz="2000" dirty="0"/>
              <a:t> + 7 x</a:t>
            </a:r>
            <a:r>
              <a:rPr lang="nl-BE" sz="2000" baseline="-25000" dirty="0"/>
              <a:t>47</a:t>
            </a:r>
            <a:r>
              <a:rPr lang="nl-BE" sz="2000" dirty="0"/>
              <a:t> + 2 &lt;= 3 x</a:t>
            </a:r>
            <a:r>
              <a:rPr lang="nl-BE" sz="2000" baseline="-25000" dirty="0"/>
              <a:t>63</a:t>
            </a:r>
            <a:r>
              <a:rPr lang="nl-BE" sz="2000" dirty="0"/>
              <a:t> + 4 x</a:t>
            </a:r>
            <a:r>
              <a:rPr lang="nl-BE" sz="2000" baseline="-25000" dirty="0"/>
              <a:t>64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+ 5 x</a:t>
            </a:r>
            <a:r>
              <a:rPr lang="nl-BE" sz="2000" baseline="-25000" dirty="0"/>
              <a:t>65</a:t>
            </a:r>
            <a:r>
              <a:rPr lang="nl-BE" sz="2000" dirty="0"/>
              <a:t> + 6 x</a:t>
            </a:r>
            <a:r>
              <a:rPr lang="nl-BE" sz="2000" baseline="-25000" dirty="0"/>
              <a:t>66</a:t>
            </a:r>
            <a:r>
              <a:rPr lang="nl-BE" sz="2000" dirty="0"/>
              <a:t> + 7 x</a:t>
            </a:r>
            <a:r>
              <a:rPr lang="nl-BE" sz="2000" baseline="-25000" dirty="0"/>
              <a:t>67</a:t>
            </a:r>
            <a:r>
              <a:rPr lang="nl-BE" sz="2000" dirty="0"/>
              <a:t> + 8 x</a:t>
            </a:r>
            <a:r>
              <a:rPr lang="nl-BE" sz="2000" baseline="-25000" dirty="0"/>
              <a:t>68</a:t>
            </a:r>
            <a:r>
              <a:rPr lang="nl-BE" sz="2000" dirty="0"/>
              <a:t> + 9 x</a:t>
            </a:r>
            <a:r>
              <a:rPr lang="nl-BE" sz="2000" baseline="-25000" dirty="0"/>
              <a:t>69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r>
              <a:rPr lang="nl-BE" sz="2000" dirty="0"/>
              <a:t> + </a:t>
            </a:r>
            <a:r>
              <a:rPr lang="en-US" sz="2000" dirty="0"/>
              <a:t>4 &lt;= 10 </a:t>
            </a:r>
            <a:r>
              <a:rPr lang="nl-BE" sz="2000" dirty="0"/>
              <a:t>x</a:t>
            </a:r>
            <a:r>
              <a:rPr lang="nl-BE" sz="2000" baseline="-25000" dirty="0"/>
              <a:t>7,10</a:t>
            </a:r>
            <a:r>
              <a:rPr lang="nl-BE" sz="2000" dirty="0"/>
              <a:t> + 11 x</a:t>
            </a:r>
            <a:r>
              <a:rPr lang="nl-BE" sz="2000" baseline="-25000" dirty="0"/>
              <a:t>7,11</a:t>
            </a:r>
            <a:r>
              <a:rPr lang="nl-BE" sz="2000" dirty="0"/>
              <a:t> + 12x</a:t>
            </a:r>
            <a:r>
              <a:rPr lang="nl-BE" sz="2000" baseline="-25000" dirty="0"/>
              <a:t>7,12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3 x</a:t>
            </a:r>
            <a:r>
              <a:rPr lang="nl-BE" sz="2000" baseline="-25000" dirty="0"/>
              <a:t>63</a:t>
            </a:r>
            <a:r>
              <a:rPr lang="nl-BE" sz="2000" dirty="0"/>
              <a:t> + 4 x</a:t>
            </a:r>
            <a:r>
              <a:rPr lang="nl-BE" sz="2000" baseline="-25000" dirty="0"/>
              <a:t>64</a:t>
            </a:r>
            <a:r>
              <a:rPr lang="nl-BE" sz="2000" dirty="0"/>
              <a:t> + 5 x</a:t>
            </a:r>
            <a:r>
              <a:rPr lang="nl-BE" sz="2000" baseline="-25000" dirty="0"/>
              <a:t>65</a:t>
            </a:r>
            <a:r>
              <a:rPr lang="nl-BE" sz="2000" dirty="0"/>
              <a:t> + 6 x</a:t>
            </a:r>
            <a:r>
              <a:rPr lang="nl-BE" sz="2000" baseline="-25000" dirty="0"/>
              <a:t>66</a:t>
            </a:r>
            <a:r>
              <a:rPr lang="nl-BE" sz="2000" dirty="0"/>
              <a:t> + 7 x</a:t>
            </a:r>
            <a:r>
              <a:rPr lang="nl-BE" sz="2000" baseline="-25000" dirty="0"/>
              <a:t>67</a:t>
            </a:r>
            <a:r>
              <a:rPr lang="nl-BE" sz="2000" dirty="0"/>
              <a:t> + 8 x</a:t>
            </a:r>
            <a:r>
              <a:rPr lang="nl-BE" sz="2000" baseline="-25000" dirty="0"/>
              <a:t>68</a:t>
            </a:r>
            <a:r>
              <a:rPr lang="nl-BE" sz="2000" dirty="0"/>
              <a:t> + 9 x</a:t>
            </a:r>
            <a:r>
              <a:rPr lang="nl-BE" sz="2000" baseline="-25000" dirty="0"/>
              <a:t>69</a:t>
            </a:r>
            <a:r>
              <a:rPr lang="nl-BE" sz="2000" dirty="0"/>
              <a:t> + 5 &lt;= 8 x</a:t>
            </a:r>
            <a:r>
              <a:rPr lang="nl-BE" sz="2000" baseline="-25000" dirty="0"/>
              <a:t>98</a:t>
            </a:r>
            <a:r>
              <a:rPr lang="nl-BE" sz="2000" dirty="0"/>
              <a:t> + 9 x</a:t>
            </a:r>
            <a:r>
              <a:rPr lang="nl-BE" sz="2000" baseline="-25000" dirty="0"/>
              <a:t>99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+ 10 x</a:t>
            </a:r>
            <a:r>
              <a:rPr lang="nl-BE" sz="2000" baseline="-25000" dirty="0"/>
              <a:t>9,10</a:t>
            </a:r>
            <a:r>
              <a:rPr lang="nl-BE" sz="2000" dirty="0"/>
              <a:t> + 11 x</a:t>
            </a:r>
            <a:r>
              <a:rPr lang="nl-BE" sz="2000" baseline="-25000" dirty="0"/>
              <a:t>9,11</a:t>
            </a:r>
            <a:r>
              <a:rPr lang="nl-BE" sz="2000" dirty="0"/>
              <a:t> + 12 x</a:t>
            </a:r>
            <a:r>
              <a:rPr lang="nl-BE" sz="2000" baseline="-25000" dirty="0"/>
              <a:t>9,12</a:t>
            </a:r>
            <a:r>
              <a:rPr lang="nl-BE" sz="2000" dirty="0"/>
              <a:t> + 13 x</a:t>
            </a:r>
            <a:r>
              <a:rPr lang="nl-BE" sz="2000" baseline="-25000" dirty="0"/>
              <a:t>9,13</a:t>
            </a:r>
            <a:r>
              <a:rPr lang="nl-BE" sz="2000" dirty="0"/>
              <a:t> + 14 x</a:t>
            </a:r>
            <a:r>
              <a:rPr lang="nl-BE" sz="2000" baseline="-25000" dirty="0"/>
              <a:t>9,14</a:t>
            </a:r>
            <a:r>
              <a:rPr lang="nl-BE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645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11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684277" y="1535493"/>
            <a:ext cx="8072308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21</a:t>
            </a:r>
            <a:r>
              <a:rPr lang="nl-BE" sz="1400" dirty="0"/>
              <a:t> + 3 x</a:t>
            </a:r>
            <a:r>
              <a:rPr lang="nl-BE" sz="1400" baseline="-25000" dirty="0"/>
              <a:t>31</a:t>
            </a:r>
            <a:r>
              <a:rPr lang="nl-BE" sz="1400" dirty="0"/>
              <a:t> + 4 x</a:t>
            </a:r>
            <a:r>
              <a:rPr lang="nl-BE" sz="1400" baseline="-25000" dirty="0"/>
              <a:t>41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) + 4 (x</a:t>
            </a:r>
            <a:r>
              <a:rPr lang="nl-BE" sz="1400" baseline="-25000" dirty="0"/>
              <a:t>41</a:t>
            </a:r>
            <a:r>
              <a:rPr lang="nl-BE" sz="1400" dirty="0"/>
              <a:t> + x</a:t>
            </a:r>
            <a:r>
              <a:rPr lang="nl-BE" sz="1400" baseline="-25000" dirty="0"/>
              <a:t>42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42</a:t>
            </a:r>
            <a:r>
              <a:rPr lang="nl-BE" sz="1400" dirty="0"/>
              <a:t> + x</a:t>
            </a:r>
            <a:r>
              <a:rPr lang="nl-BE" sz="1400" baseline="-25000" dirty="0"/>
              <a:t>43</a:t>
            </a:r>
            <a:r>
              <a:rPr lang="nl-BE" sz="1400" dirty="0"/>
              <a:t>) + 3 x</a:t>
            </a:r>
            <a:r>
              <a:rPr lang="nl-BE" sz="1400" baseline="-25000" dirty="0"/>
              <a:t>63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43</a:t>
            </a:r>
            <a:r>
              <a:rPr lang="nl-BE" sz="1400" dirty="0"/>
              <a:t> + x</a:t>
            </a:r>
            <a:r>
              <a:rPr lang="nl-BE" sz="1400" baseline="-25000" dirty="0"/>
              <a:t>44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44</a:t>
            </a:r>
            <a:r>
              <a:rPr lang="nl-BE" sz="1400" dirty="0"/>
              <a:t> + x</a:t>
            </a:r>
            <a:r>
              <a:rPr lang="nl-BE" sz="1400" baseline="-25000" dirty="0"/>
              <a:t>45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) + 3 x</a:t>
            </a:r>
            <a:r>
              <a:rPr lang="nl-BE" sz="1400" baseline="-25000" dirty="0"/>
              <a:t>85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45</a:t>
            </a:r>
            <a:r>
              <a:rPr lang="nl-BE" sz="1400" dirty="0"/>
              <a:t> + x</a:t>
            </a:r>
            <a:r>
              <a:rPr lang="nl-BE" sz="1400" baseline="-25000" dirty="0"/>
              <a:t>46</a:t>
            </a:r>
            <a:r>
              <a:rPr lang="nl-BE" sz="1400" dirty="0"/>
              <a:t>) + 4 x</a:t>
            </a:r>
            <a:r>
              <a:rPr lang="nl-BE" sz="1400" baseline="-25000" dirty="0"/>
              <a:t>56</a:t>
            </a:r>
            <a:r>
              <a:rPr lang="nl-BE" sz="1400" dirty="0"/>
              <a:t>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) + 3 (x</a:t>
            </a:r>
            <a:r>
              <a:rPr lang="nl-BE" sz="1400" baseline="-25000" dirty="0"/>
              <a:t>85</a:t>
            </a:r>
            <a:r>
              <a:rPr lang="nl-BE" sz="1400" dirty="0"/>
              <a:t> + x</a:t>
            </a:r>
            <a:r>
              <a:rPr lang="nl-BE" sz="1400" baseline="-25000" dirty="0"/>
              <a:t>86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24</a:t>
            </a:r>
            <a:r>
              <a:rPr lang="nl-BE" sz="1400" dirty="0"/>
              <a:t> + 3 x</a:t>
            </a:r>
            <a:r>
              <a:rPr lang="nl-BE" sz="1400" baseline="-25000" dirty="0"/>
              <a:t>33</a:t>
            </a:r>
            <a:r>
              <a:rPr lang="nl-BE" sz="1400" dirty="0"/>
              <a:t> + 4 (x</a:t>
            </a:r>
            <a:r>
              <a:rPr lang="nl-BE" sz="1400" baseline="-25000" dirty="0"/>
              <a:t>46</a:t>
            </a:r>
            <a:r>
              <a:rPr lang="nl-BE" sz="1400" dirty="0"/>
              <a:t> + x</a:t>
            </a:r>
            <a:r>
              <a:rPr lang="nl-BE" sz="1400" baseline="-25000" dirty="0"/>
              <a:t>47</a:t>
            </a:r>
            <a:r>
              <a:rPr lang="nl-BE" sz="1400" dirty="0"/>
              <a:t>) + 4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) + 3 (x</a:t>
            </a:r>
            <a:r>
              <a:rPr lang="nl-BE" sz="1400" baseline="-25000" dirty="0"/>
              <a:t>86</a:t>
            </a:r>
            <a:r>
              <a:rPr lang="nl-BE" sz="1400" dirty="0"/>
              <a:t> + x</a:t>
            </a:r>
            <a:r>
              <a:rPr lang="nl-BE" sz="1400" baseline="-25000" dirty="0"/>
              <a:t>87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47</a:t>
            </a:r>
            <a:r>
              <a:rPr lang="nl-BE" sz="1400" dirty="0"/>
              <a:t> + 4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) + 3 (x</a:t>
            </a:r>
            <a:r>
              <a:rPr lang="nl-BE" sz="1400" baseline="-25000" dirty="0"/>
              <a:t>87</a:t>
            </a:r>
            <a:r>
              <a:rPr lang="nl-BE" sz="1400" dirty="0"/>
              <a:t> + x</a:t>
            </a:r>
            <a:r>
              <a:rPr lang="nl-BE" sz="1400" baseline="-25000" dirty="0"/>
              <a:t>88</a:t>
            </a:r>
            <a:r>
              <a:rPr lang="nl-BE" sz="1400" dirty="0"/>
              <a:t>) + 6 x</a:t>
            </a:r>
            <a:r>
              <a:rPr lang="nl-BE" sz="1400" baseline="-25000" dirty="0"/>
              <a:t>98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+ 3 (x</a:t>
            </a:r>
            <a:r>
              <a:rPr lang="nl-BE" sz="1400" baseline="-25000" dirty="0"/>
              <a:t>88</a:t>
            </a:r>
            <a:r>
              <a:rPr lang="nl-BE" sz="1400" dirty="0"/>
              <a:t> + x</a:t>
            </a:r>
            <a:r>
              <a:rPr lang="nl-BE" sz="1400" baseline="-25000" dirty="0"/>
              <a:t>89</a:t>
            </a:r>
            <a:r>
              <a:rPr lang="nl-BE" sz="1400" dirty="0"/>
              <a:t>) + 6 (x</a:t>
            </a:r>
            <a:r>
              <a:rPr lang="nl-BE" sz="1400" baseline="-25000" dirty="0"/>
              <a:t>98</a:t>
            </a:r>
            <a:r>
              <a:rPr lang="nl-BE" sz="1400" dirty="0"/>
              <a:t> + x</a:t>
            </a:r>
            <a:r>
              <a:rPr lang="nl-BE" sz="1400" baseline="-25000" dirty="0"/>
              <a:t>99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(x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x</a:t>
            </a:r>
            <a:r>
              <a:rPr lang="nl-BE" sz="1400" baseline="-25000" dirty="0"/>
              <a:t>7,10</a:t>
            </a:r>
            <a:r>
              <a:rPr lang="nl-BE" sz="1400" dirty="0"/>
              <a:t> + 3 (x</a:t>
            </a:r>
            <a:r>
              <a:rPr lang="nl-BE" sz="1400" baseline="-25000" dirty="0"/>
              <a:t>89</a:t>
            </a:r>
            <a:r>
              <a:rPr lang="nl-BE" sz="1400" dirty="0"/>
              <a:t> + x</a:t>
            </a:r>
            <a:r>
              <a:rPr lang="nl-BE" sz="1400" baseline="-25000" dirty="0"/>
              <a:t>8,10</a:t>
            </a:r>
            <a:r>
              <a:rPr lang="nl-BE" sz="1400" dirty="0"/>
              <a:t>) + 6 (x</a:t>
            </a:r>
            <a:r>
              <a:rPr lang="nl-BE" sz="1400" baseline="-25000" dirty="0"/>
              <a:t>99</a:t>
            </a:r>
            <a:r>
              <a:rPr lang="nl-BE" sz="1400" dirty="0"/>
              <a:t> + x</a:t>
            </a:r>
            <a:r>
              <a:rPr lang="nl-BE" sz="1400" baseline="-25000" dirty="0"/>
              <a:t>9,10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58</a:t>
            </a:r>
            <a:r>
              <a:rPr lang="nl-BE" sz="1400" dirty="0"/>
              <a:t> + 3 (x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(x</a:t>
            </a:r>
            <a:r>
              <a:rPr lang="nl-BE" sz="1400" baseline="-25000" dirty="0"/>
              <a:t>7,10</a:t>
            </a:r>
            <a:r>
              <a:rPr lang="nl-BE" sz="1400" dirty="0"/>
              <a:t> + x</a:t>
            </a:r>
            <a:r>
              <a:rPr lang="nl-BE" sz="1400" baseline="-25000" dirty="0"/>
              <a:t>7,11</a:t>
            </a:r>
            <a:r>
              <a:rPr lang="nl-BE" sz="1400" dirty="0"/>
              <a:t>) + 3 (x</a:t>
            </a:r>
            <a:r>
              <a:rPr lang="nl-BE" sz="1400" baseline="-25000" dirty="0"/>
              <a:t>8,10</a:t>
            </a:r>
            <a:r>
              <a:rPr lang="nl-BE" sz="1400" dirty="0"/>
              <a:t> + x</a:t>
            </a:r>
            <a:r>
              <a:rPr lang="nl-BE" sz="1400" baseline="-25000" dirty="0"/>
              <a:t>8,11</a:t>
            </a:r>
            <a:r>
              <a:rPr lang="nl-BE" sz="1400" dirty="0"/>
              <a:t>) + 6 (x</a:t>
            </a:r>
            <a:r>
              <a:rPr lang="nl-BE" sz="1400" baseline="-25000" dirty="0"/>
              <a:t>9,10</a:t>
            </a:r>
            <a:r>
              <a:rPr lang="nl-BE" sz="1400" dirty="0"/>
              <a:t> + x</a:t>
            </a:r>
            <a:r>
              <a:rPr lang="nl-BE" sz="1400" baseline="-25000" dirty="0"/>
              <a:t>9,11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3 (x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(x</a:t>
            </a:r>
            <a:r>
              <a:rPr lang="nl-BE" sz="1400" baseline="-25000" dirty="0"/>
              <a:t>7,10</a:t>
            </a:r>
            <a:r>
              <a:rPr lang="nl-BE" sz="1400" dirty="0"/>
              <a:t> + x</a:t>
            </a:r>
            <a:r>
              <a:rPr lang="nl-BE" sz="1400" baseline="-25000" dirty="0"/>
              <a:t>7,11</a:t>
            </a:r>
            <a:r>
              <a:rPr lang="nl-BE" sz="1400" dirty="0"/>
              <a:t> + x</a:t>
            </a:r>
            <a:r>
              <a:rPr lang="nl-BE" sz="1400" baseline="-25000" dirty="0"/>
              <a:t>7,12</a:t>
            </a:r>
            <a:r>
              <a:rPr lang="nl-BE" sz="1400" dirty="0"/>
              <a:t>) + 3 (x</a:t>
            </a:r>
            <a:r>
              <a:rPr lang="nl-BE" sz="1400" baseline="-25000" dirty="0"/>
              <a:t>8,11</a:t>
            </a:r>
            <a:r>
              <a:rPr lang="nl-BE" sz="1400" dirty="0"/>
              <a:t> + x</a:t>
            </a:r>
            <a:r>
              <a:rPr lang="nl-BE" sz="1400" baseline="-25000" dirty="0"/>
              <a:t>8,12</a:t>
            </a:r>
            <a:r>
              <a:rPr lang="nl-BE" sz="1400" dirty="0"/>
              <a:t>) + 6 (x</a:t>
            </a:r>
            <a:r>
              <a:rPr lang="nl-BE" sz="1400" baseline="-25000" dirty="0"/>
              <a:t>9,11</a:t>
            </a:r>
            <a:r>
              <a:rPr lang="nl-BE" sz="1400" dirty="0"/>
              <a:t> + x</a:t>
            </a:r>
            <a:r>
              <a:rPr lang="nl-BE" sz="1400" baseline="-25000" dirty="0"/>
              <a:t>9,12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3 x</a:t>
            </a:r>
            <a:r>
              <a:rPr lang="nl-BE" sz="1400" baseline="-25000" dirty="0"/>
              <a:t>69</a:t>
            </a:r>
            <a:r>
              <a:rPr lang="nl-BE" sz="1400" dirty="0"/>
              <a:t> + 5 (x</a:t>
            </a:r>
            <a:r>
              <a:rPr lang="nl-BE" sz="1400" baseline="-25000" dirty="0"/>
              <a:t>7,10</a:t>
            </a:r>
            <a:r>
              <a:rPr lang="nl-BE" sz="1400" dirty="0"/>
              <a:t> + x</a:t>
            </a:r>
            <a:r>
              <a:rPr lang="nl-BE" sz="1400" baseline="-25000" dirty="0"/>
              <a:t>7,11</a:t>
            </a:r>
            <a:r>
              <a:rPr lang="nl-BE" sz="1400" dirty="0"/>
              <a:t> + x</a:t>
            </a:r>
            <a:r>
              <a:rPr lang="nl-BE" sz="1400" baseline="-25000" dirty="0"/>
              <a:t>7,12</a:t>
            </a:r>
            <a:r>
              <a:rPr lang="nl-BE" sz="1400" dirty="0"/>
              <a:t>) + 3 (x</a:t>
            </a:r>
            <a:r>
              <a:rPr lang="nl-BE" sz="1400" baseline="-25000" dirty="0"/>
              <a:t>8,12</a:t>
            </a:r>
            <a:r>
              <a:rPr lang="nl-BE" sz="1400" dirty="0"/>
              <a:t> + x</a:t>
            </a:r>
            <a:r>
              <a:rPr lang="nl-BE" sz="1400" baseline="-25000" dirty="0"/>
              <a:t>8,13</a:t>
            </a:r>
            <a:r>
              <a:rPr lang="nl-BE" sz="1400" dirty="0"/>
              <a:t>) + 6 (x</a:t>
            </a:r>
            <a:r>
              <a:rPr lang="nl-BE" sz="1400" baseline="-25000" dirty="0"/>
              <a:t>9,12</a:t>
            </a:r>
            <a:r>
              <a:rPr lang="nl-BE" sz="1400" dirty="0"/>
              <a:t> + x</a:t>
            </a:r>
            <a:r>
              <a:rPr lang="nl-BE" sz="1400" baseline="-25000" dirty="0"/>
              <a:t>9,13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7,11</a:t>
            </a:r>
            <a:r>
              <a:rPr lang="nl-BE" sz="1400" dirty="0"/>
              <a:t> + x</a:t>
            </a:r>
            <a:r>
              <a:rPr lang="nl-BE" sz="1400" baseline="-25000" dirty="0"/>
              <a:t>7,12</a:t>
            </a:r>
            <a:r>
              <a:rPr lang="nl-BE" sz="1400" dirty="0"/>
              <a:t>) + 3 (x</a:t>
            </a:r>
            <a:r>
              <a:rPr lang="nl-BE" sz="1400" baseline="-25000" dirty="0"/>
              <a:t>8,13</a:t>
            </a:r>
            <a:r>
              <a:rPr lang="nl-BE" sz="1400" dirty="0"/>
              <a:t> + x</a:t>
            </a:r>
            <a:r>
              <a:rPr lang="nl-BE" sz="1400" baseline="-25000" dirty="0"/>
              <a:t>8,14</a:t>
            </a:r>
            <a:r>
              <a:rPr lang="nl-BE" sz="1400" dirty="0"/>
              <a:t>) + 6 (x</a:t>
            </a:r>
            <a:r>
              <a:rPr lang="nl-BE" sz="1400" baseline="-25000" dirty="0"/>
              <a:t>9,13</a:t>
            </a:r>
            <a:r>
              <a:rPr lang="nl-BE" sz="1400" dirty="0"/>
              <a:t> + x</a:t>
            </a:r>
            <a:r>
              <a:rPr lang="nl-BE" sz="1400" baseline="-25000" dirty="0"/>
              <a:t>9,14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7,12</a:t>
            </a:r>
            <a:r>
              <a:rPr lang="nl-BE" sz="1400" dirty="0"/>
              <a:t> + 3 x</a:t>
            </a:r>
            <a:r>
              <a:rPr lang="nl-BE" sz="1400" baseline="-25000" dirty="0"/>
              <a:t>8,14</a:t>
            </a:r>
            <a:r>
              <a:rPr lang="nl-BE" sz="1400" dirty="0"/>
              <a:t> + 6 x</a:t>
            </a:r>
            <a:r>
              <a:rPr lang="nl-BE" sz="1400" baseline="-25000" dirty="0"/>
              <a:t>9,14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10 </a:t>
            </a:r>
            <a:r>
              <a:rPr lang="nl-BE" sz="1400" dirty="0"/>
              <a:t>x</a:t>
            </a:r>
            <a:r>
              <a:rPr lang="nl-BE" sz="1400" baseline="-25000" dirty="0"/>
              <a:t>7,10</a:t>
            </a:r>
            <a:r>
              <a:rPr lang="nl-BE" sz="1400" dirty="0"/>
              <a:t> + 11 x</a:t>
            </a:r>
            <a:r>
              <a:rPr lang="nl-BE" sz="1400" baseline="-25000" dirty="0"/>
              <a:t>7,11</a:t>
            </a:r>
            <a:r>
              <a:rPr lang="nl-BE" sz="1400" dirty="0"/>
              <a:t> + 12x</a:t>
            </a:r>
            <a:r>
              <a:rPr lang="nl-BE" sz="1400" baseline="-25000" dirty="0"/>
              <a:t>7,12</a:t>
            </a:r>
            <a:r>
              <a:rPr lang="nl-BE" sz="1400" dirty="0"/>
              <a:t> + 4 &lt;= Z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85</a:t>
            </a:r>
            <a:r>
              <a:rPr lang="nl-BE" sz="1400" dirty="0"/>
              <a:t> + 6 x</a:t>
            </a:r>
            <a:r>
              <a:rPr lang="nl-BE" sz="1400" baseline="-25000" dirty="0"/>
              <a:t>86</a:t>
            </a:r>
            <a:r>
              <a:rPr lang="nl-BE" sz="1400" dirty="0"/>
              <a:t> + 7 x</a:t>
            </a:r>
            <a:r>
              <a:rPr lang="nl-BE" sz="1400" baseline="-25000" dirty="0"/>
              <a:t>87</a:t>
            </a:r>
            <a:r>
              <a:rPr lang="nl-BE" sz="1400" dirty="0"/>
              <a:t> + 8 x</a:t>
            </a:r>
            <a:r>
              <a:rPr lang="nl-BE" sz="1400" baseline="-25000" dirty="0"/>
              <a:t>88</a:t>
            </a:r>
            <a:r>
              <a:rPr lang="nl-BE" sz="1400" dirty="0"/>
              <a:t> + 9 x</a:t>
            </a:r>
            <a:r>
              <a:rPr lang="nl-BE" sz="1400" baseline="-25000" dirty="0"/>
              <a:t>89</a:t>
            </a:r>
            <a:r>
              <a:rPr lang="nl-BE" sz="1400" dirty="0"/>
              <a:t> + 10 x</a:t>
            </a:r>
            <a:r>
              <a:rPr lang="nl-BE" sz="1400" baseline="-25000" dirty="0"/>
              <a:t>8,10</a:t>
            </a:r>
            <a:r>
              <a:rPr lang="nl-BE" sz="1400" dirty="0"/>
              <a:t> + 11 x</a:t>
            </a:r>
            <a:r>
              <a:rPr lang="nl-BE" sz="1400" baseline="-25000" dirty="0"/>
              <a:t>8,11</a:t>
            </a:r>
            <a:r>
              <a:rPr lang="nl-BE" sz="1400" dirty="0"/>
              <a:t> + 12 x</a:t>
            </a:r>
            <a:r>
              <a:rPr lang="nl-BE" sz="1400" baseline="-25000" dirty="0"/>
              <a:t>8,12</a:t>
            </a:r>
            <a:r>
              <a:rPr lang="nl-BE" sz="1400" dirty="0"/>
              <a:t> + 13 x</a:t>
            </a:r>
            <a:r>
              <a:rPr lang="nl-BE" sz="1400" baseline="-25000" dirty="0"/>
              <a:t>8,13</a:t>
            </a:r>
            <a:r>
              <a:rPr lang="nl-BE" sz="1400" dirty="0"/>
              <a:t>  	+ 14 x</a:t>
            </a:r>
            <a:r>
              <a:rPr lang="nl-BE" sz="1400" baseline="-25000" dirty="0"/>
              <a:t>8,14</a:t>
            </a:r>
            <a:r>
              <a:rPr lang="nl-BE" sz="1400" dirty="0"/>
              <a:t> + 2 &lt;= Z</a:t>
            </a:r>
          </a:p>
          <a:p>
            <a:pPr marL="0" indent="0">
              <a:buNone/>
            </a:pPr>
            <a:r>
              <a:rPr lang="nl-BE" sz="1400" dirty="0"/>
              <a:t>8 x</a:t>
            </a:r>
            <a:r>
              <a:rPr lang="nl-BE" sz="1400" baseline="-25000" dirty="0"/>
              <a:t>98</a:t>
            </a:r>
            <a:r>
              <a:rPr lang="nl-BE" sz="1400" dirty="0"/>
              <a:t> + 9 x</a:t>
            </a:r>
            <a:r>
              <a:rPr lang="nl-BE" sz="1400" baseline="-25000" dirty="0"/>
              <a:t>99</a:t>
            </a:r>
            <a:r>
              <a:rPr lang="nl-BE" sz="1400" dirty="0"/>
              <a:t> + 10 x</a:t>
            </a:r>
            <a:r>
              <a:rPr lang="nl-BE" sz="1400" baseline="-25000" dirty="0"/>
              <a:t>9,10</a:t>
            </a:r>
            <a:r>
              <a:rPr lang="nl-BE" sz="1400" dirty="0"/>
              <a:t> + 11 x</a:t>
            </a:r>
            <a:r>
              <a:rPr lang="nl-BE" sz="1400" baseline="-25000" dirty="0"/>
              <a:t>9,11</a:t>
            </a:r>
            <a:r>
              <a:rPr lang="nl-BE" sz="1400" dirty="0"/>
              <a:t> + 12 x</a:t>
            </a:r>
            <a:r>
              <a:rPr lang="nl-BE" sz="1400" baseline="-25000" dirty="0"/>
              <a:t>9,12</a:t>
            </a:r>
            <a:r>
              <a:rPr lang="nl-BE" sz="1400" dirty="0"/>
              <a:t> + 13 x</a:t>
            </a:r>
            <a:r>
              <a:rPr lang="nl-BE" sz="1400" baseline="-25000" dirty="0"/>
              <a:t>9,13</a:t>
            </a:r>
            <a:r>
              <a:rPr lang="nl-BE" sz="1400" dirty="0"/>
              <a:t> + 14 x</a:t>
            </a:r>
            <a:r>
              <a:rPr lang="nl-BE" sz="1400" baseline="-25000" dirty="0"/>
              <a:t>9,14 </a:t>
            </a:r>
            <a:r>
              <a:rPr lang="nl-BE" sz="1400" dirty="0"/>
              <a:t>+ 2 &lt;= Z</a:t>
            </a:r>
          </a:p>
          <a:p>
            <a:pPr marL="0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71640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12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461156"/>
            <a:ext cx="9015458" cy="2773884"/>
          </a:xfrm>
        </p:spPr>
        <p:txBody>
          <a:bodyPr>
            <a:normAutofit/>
          </a:bodyPr>
          <a:lstStyle/>
          <a:p>
            <a:r>
              <a:rPr lang="nl-BE" sz="2000" dirty="0"/>
              <a:t>Critical </a:t>
            </a:r>
            <a:r>
              <a:rPr lang="nl-BE" sz="2000" dirty="0" err="1"/>
              <a:t>path</a:t>
            </a:r>
            <a:r>
              <a:rPr lang="nl-BE" sz="2000" dirty="0"/>
              <a:t> </a:t>
            </a:r>
            <a:r>
              <a:rPr lang="nl-BE" sz="2000" dirty="0" err="1"/>
              <a:t>calculations</a:t>
            </a:r>
            <a:r>
              <a:rPr lang="nl-BE" sz="2000" dirty="0"/>
              <a:t> </a:t>
            </a:r>
            <a:r>
              <a:rPr lang="nl-BE" sz="2000" dirty="0" err="1"/>
              <a:t>easily</a:t>
            </a:r>
            <a:r>
              <a:rPr lang="nl-BE" sz="2000" dirty="0"/>
              <a:t> </a:t>
            </a:r>
            <a:r>
              <a:rPr lang="nl-BE" sz="2000" dirty="0" err="1"/>
              <a:t>indicate</a:t>
            </a:r>
            <a:r>
              <a:rPr lang="nl-BE" sz="2000" dirty="0"/>
              <a:t> </a:t>
            </a:r>
            <a:r>
              <a:rPr lang="nl-BE" sz="2000" dirty="0" err="1"/>
              <a:t>that</a:t>
            </a:r>
            <a:r>
              <a:rPr lang="nl-BE" sz="2000" dirty="0"/>
              <a:t> </a:t>
            </a:r>
            <a:r>
              <a:rPr lang="nl-BE" sz="2000" dirty="0" err="1"/>
              <a:t>path</a:t>
            </a:r>
            <a:r>
              <a:rPr lang="nl-BE" sz="2000" dirty="0"/>
              <a:t> 1-2-5-8-9 is the </a:t>
            </a:r>
            <a:r>
              <a:rPr lang="nl-BE" sz="2000" dirty="0" err="1"/>
              <a:t>longest</a:t>
            </a:r>
            <a:r>
              <a:rPr lang="nl-BE" sz="2000" dirty="0"/>
              <a:t> </a:t>
            </a:r>
            <a:r>
              <a:rPr lang="nl-BE" sz="2000" dirty="0" err="1"/>
              <a:t>path</a:t>
            </a:r>
            <a:r>
              <a:rPr lang="nl-BE" sz="2000" dirty="0"/>
              <a:t> </a:t>
            </a:r>
            <a:r>
              <a:rPr lang="nl-BE" sz="2000" dirty="0" err="1"/>
              <a:t>with</a:t>
            </a:r>
            <a:r>
              <a:rPr lang="nl-BE" sz="2000" dirty="0"/>
              <a:t> a </a:t>
            </a:r>
            <a:r>
              <a:rPr lang="nl-BE" sz="2000" dirty="0" err="1"/>
              <a:t>length</a:t>
            </a:r>
            <a:r>
              <a:rPr lang="nl-BE" sz="2000" dirty="0"/>
              <a:t> of 0 + 1 + 3 + 2 + 0 = 6</a:t>
            </a:r>
          </a:p>
          <a:p>
            <a:r>
              <a:rPr lang="nl-BE" sz="2000" dirty="0">
                <a:sym typeface="Wingdings" panose="05000000000000000000" pitchFamily="2" charset="2"/>
              </a:rPr>
              <a:t>Act. 3: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>
                <a:sym typeface="Wingdings" panose="05000000000000000000" pitchFamily="2" charset="2"/>
              </a:rPr>
              <a:t> in parallel </a:t>
            </a:r>
            <a:r>
              <a:rPr lang="nl-BE" sz="2000" dirty="0" err="1">
                <a:sym typeface="Wingdings" panose="05000000000000000000" pitchFamily="2" charset="2"/>
              </a:rPr>
              <a:t>with</a:t>
            </a:r>
            <a:r>
              <a:rPr lang="nl-BE" sz="2000" dirty="0">
                <a:sym typeface="Wingdings" panose="05000000000000000000" pitchFamily="2" charset="2"/>
              </a:rPr>
              <a:t> act. 5 </a:t>
            </a:r>
            <a:r>
              <a:rPr lang="nl-BE" sz="2000" dirty="0" err="1">
                <a:sym typeface="Wingdings" panose="05000000000000000000" pitchFamily="2" charset="2"/>
              </a:rPr>
              <a:t>for</a:t>
            </a:r>
            <a:r>
              <a:rPr lang="nl-BE" sz="2000" dirty="0">
                <a:sym typeface="Wingdings" panose="05000000000000000000" pitchFamily="2" charset="2"/>
              </a:rPr>
              <a:t> 2 </a:t>
            </a:r>
            <a:r>
              <a:rPr lang="nl-BE" sz="2000" dirty="0" err="1">
                <a:sym typeface="Wingdings" panose="05000000000000000000" pitchFamily="2" charset="2"/>
              </a:rPr>
              <a:t>periods</a:t>
            </a:r>
            <a:r>
              <a:rPr lang="nl-BE" sz="2000" dirty="0">
                <a:sym typeface="Wingdings" panose="05000000000000000000" pitchFamily="2" charset="2"/>
              </a:rPr>
              <a:t>  6 + 2 – 2 = 6</a:t>
            </a:r>
          </a:p>
          <a:p>
            <a:r>
              <a:rPr lang="nl-BE" sz="2000" dirty="0">
                <a:sym typeface="Wingdings" panose="05000000000000000000" pitchFamily="2" charset="2"/>
              </a:rPr>
              <a:t>Act. 4: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8 </a:t>
            </a:r>
            <a:r>
              <a:rPr lang="nl-BE" sz="2000" dirty="0" err="1"/>
              <a:t>for</a:t>
            </a:r>
            <a:r>
              <a:rPr lang="nl-BE" sz="2000" dirty="0"/>
              <a:t> 1 </a:t>
            </a:r>
            <a:r>
              <a:rPr lang="nl-BE" sz="2000" dirty="0" err="1"/>
              <a:t>period</a:t>
            </a:r>
            <a:r>
              <a:rPr lang="nl-BE" sz="2000" dirty="0"/>
              <a:t> </a:t>
            </a:r>
            <a:r>
              <a:rPr lang="nl-BE" sz="2000" dirty="0">
                <a:sym typeface="Wingdings" panose="05000000000000000000" pitchFamily="2" charset="2"/>
              </a:rPr>
              <a:t> 6 + 3 – 1 = 8</a:t>
            </a:r>
          </a:p>
          <a:p>
            <a:r>
              <a:rPr lang="nl-BE" sz="2000" dirty="0"/>
              <a:t>Act. 6: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5 </a:t>
            </a:r>
            <a:r>
              <a:rPr lang="nl-BE" sz="2000" dirty="0" err="1"/>
              <a:t>for</a:t>
            </a:r>
            <a:r>
              <a:rPr lang="nl-BE" sz="2000" dirty="0"/>
              <a:t> 2 </a:t>
            </a:r>
            <a:r>
              <a:rPr lang="nl-BE" sz="2000" dirty="0" err="1"/>
              <a:t>periods</a:t>
            </a:r>
            <a:r>
              <a:rPr lang="nl-BE" sz="2000" dirty="0"/>
              <a:t> </a:t>
            </a:r>
            <a:r>
              <a:rPr lang="nl-BE" sz="2000" dirty="0">
                <a:sym typeface="Wingdings" panose="05000000000000000000" pitchFamily="2" charset="2"/>
              </a:rPr>
              <a:t> 6 + 3 – 2 = 7</a:t>
            </a:r>
          </a:p>
          <a:p>
            <a:r>
              <a:rPr lang="nl-BE" sz="2000" dirty="0"/>
              <a:t>Act. 7: </a:t>
            </a:r>
            <a:r>
              <a:rPr lang="nl-BE" sz="2000" dirty="0" err="1">
                <a:sym typeface="Wingdings" panose="05000000000000000000" pitchFamily="2" charset="2"/>
              </a:rPr>
              <a:t>cannot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5 </a:t>
            </a:r>
            <a:r>
              <a:rPr lang="nl-BE" sz="2000" dirty="0">
                <a:sym typeface="Wingdings" panose="05000000000000000000" pitchFamily="2" charset="2"/>
              </a:rPr>
              <a:t> 6 + 1 – 0 = 7</a:t>
            </a:r>
          </a:p>
          <a:p>
            <a:r>
              <a:rPr lang="en-US" sz="2000" dirty="0">
                <a:sym typeface="Wingdings" panose="05000000000000000000" pitchFamily="2" charset="2"/>
              </a:rPr>
              <a:t>The critical sequence lower bound is therefore max (6,8,7,7) = 8</a:t>
            </a:r>
            <a:endParaRPr lang="nl-BE" sz="2000" dirty="0">
              <a:sym typeface="Wingdings" panose="05000000000000000000" pitchFamily="2" charset="2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07400" y="6286443"/>
            <a:ext cx="446228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507400" y="4235039"/>
            <a:ext cx="0" cy="2051405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932899" y="610787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0527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5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334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4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42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3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949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2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757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1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719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6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07401" y="5864547"/>
            <a:ext cx="585978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200" dirty="0">
                <a:solidFill>
                  <a:schemeClr val="tx1"/>
                </a:solidFill>
              </a:rPr>
              <a:t>2 (1/2)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91134" y="5864547"/>
            <a:ext cx="1815558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5 (2/1)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01461" y="5864547"/>
            <a:ext cx="1179827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(1/3)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3071316" y="4931501"/>
            <a:ext cx="2408023" cy="2264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14053" y="462892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4 (2/0)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685309" y="5264727"/>
            <a:ext cx="2402422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822846" y="4949788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6 (1/1)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483953" y="4585941"/>
            <a:ext cx="1798512" cy="2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12980" y="4242821"/>
            <a:ext cx="878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3 (1/2)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 flipV="1">
            <a:off x="3077627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3678055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4278483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878911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5479339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6079767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878911" y="5597954"/>
            <a:ext cx="1193068" cy="5695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056474" y="528871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7 (2/1)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2" name="Picture 3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956" y="4022084"/>
            <a:ext cx="4895850" cy="26422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094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 animBg="1"/>
      <p:bldP spid="17" grpId="0" animBg="1"/>
      <p:bldP spid="18" grpId="0" animBg="1"/>
      <p:bldP spid="20" grpId="0"/>
      <p:bldP spid="22" grpId="0"/>
      <p:bldP spid="2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026640" y="1483289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39932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26640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2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3348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3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1070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39224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87378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5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16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91070" y="570798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7 &lt;. 9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39224" y="570798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9 &lt;. 7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29317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3 &lt;. 6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7471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3 &lt;. 2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25625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3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19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>
            <a:stCxn id="5" idx="2"/>
            <a:endCxn id="7" idx="0"/>
          </p:cNvCxnSpPr>
          <p:nvPr/>
        </p:nvCxnSpPr>
        <p:spPr>
          <a:xfrm>
            <a:off x="5601071" y="2245289"/>
            <a:ext cx="0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" idx="2"/>
            <a:endCxn id="8" idx="0"/>
          </p:cNvCxnSpPr>
          <p:nvPr/>
        </p:nvCxnSpPr>
        <p:spPr>
          <a:xfrm>
            <a:off x="5601071" y="224528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5" idx="2"/>
            <a:endCxn id="6" idx="0"/>
          </p:cNvCxnSpPr>
          <p:nvPr/>
        </p:nvCxnSpPr>
        <p:spPr>
          <a:xfrm flipH="1">
            <a:off x="3514363" y="224528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6" idx="2"/>
            <a:endCxn id="10" idx="0"/>
          </p:cNvCxnSpPr>
          <p:nvPr/>
        </p:nvCxnSpPr>
        <p:spPr>
          <a:xfrm>
            <a:off x="3514363" y="3653520"/>
            <a:ext cx="19929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6" idx="2"/>
            <a:endCxn id="11" idx="0"/>
          </p:cNvCxnSpPr>
          <p:nvPr/>
        </p:nvCxnSpPr>
        <p:spPr>
          <a:xfrm>
            <a:off x="3514363" y="3653520"/>
            <a:ext cx="1547446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6" idx="2"/>
            <a:endCxn id="9" idx="0"/>
          </p:cNvCxnSpPr>
          <p:nvPr/>
        </p:nvCxnSpPr>
        <p:spPr>
          <a:xfrm flipH="1">
            <a:off x="2365501" y="3653520"/>
            <a:ext cx="114886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9" idx="2"/>
            <a:endCxn id="12" idx="0"/>
          </p:cNvCxnSpPr>
          <p:nvPr/>
        </p:nvCxnSpPr>
        <p:spPr>
          <a:xfrm>
            <a:off x="2365501" y="5061751"/>
            <a:ext cx="0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9" idx="2"/>
            <a:endCxn id="13" idx="0"/>
          </p:cNvCxnSpPr>
          <p:nvPr/>
        </p:nvCxnSpPr>
        <p:spPr>
          <a:xfrm>
            <a:off x="2365501" y="5061751"/>
            <a:ext cx="1348154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7" idx="2"/>
            <a:endCxn id="14" idx="0"/>
          </p:cNvCxnSpPr>
          <p:nvPr/>
        </p:nvCxnSpPr>
        <p:spPr>
          <a:xfrm>
            <a:off x="5601071" y="3653520"/>
            <a:ext cx="902677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7" idx="2"/>
            <a:endCxn id="15" idx="0"/>
          </p:cNvCxnSpPr>
          <p:nvPr/>
        </p:nvCxnSpPr>
        <p:spPr>
          <a:xfrm>
            <a:off x="5601071" y="3653520"/>
            <a:ext cx="2250831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7" idx="2"/>
            <a:endCxn id="16" idx="0"/>
          </p:cNvCxnSpPr>
          <p:nvPr/>
        </p:nvCxnSpPr>
        <p:spPr>
          <a:xfrm>
            <a:off x="5601071" y="3653520"/>
            <a:ext cx="3598985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713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14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35142" y="1690688"/>
            <a:ext cx="7920000" cy="4900690"/>
          </a:xfrm>
        </p:spPr>
        <p:txBody>
          <a:bodyPr>
            <a:normAutofit fontScale="92500" lnSpcReduction="20000"/>
          </a:bodyPr>
          <a:lstStyle/>
          <a:p>
            <a:r>
              <a:rPr lang="nl-BE" dirty="0"/>
              <a:t>Step 1: T = 9999; p = m = 0; </a:t>
            </a: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path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13 (</a:t>
            </a:r>
            <a:r>
              <a:rPr lang="nl-BE" dirty="0" err="1"/>
              <a:t>path</a:t>
            </a:r>
            <a:r>
              <a:rPr lang="nl-BE" dirty="0"/>
              <a:t> 3-5-7); </a:t>
            </a: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sequence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13; PS = S = {1}; t</a:t>
            </a:r>
            <a:r>
              <a:rPr lang="nl-BE" baseline="-25000" dirty="0"/>
              <a:t>1</a:t>
            </a:r>
            <a:r>
              <a:rPr lang="nl-BE" dirty="0"/>
              <a:t> = 0; C = {2,3,4}</a:t>
            </a:r>
          </a:p>
          <a:p>
            <a:r>
              <a:rPr lang="nl-BE" dirty="0"/>
              <a:t>Step 2: m = 0; S = {};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{2,3,4}</a:t>
            </a:r>
          </a:p>
          <a:p>
            <a:r>
              <a:rPr lang="nl-BE" dirty="0"/>
              <a:t>Step 3: </a:t>
            </a:r>
            <a:r>
              <a:rPr lang="nl-BE" dirty="0" err="1"/>
              <a:t>theorems</a:t>
            </a:r>
            <a:r>
              <a:rPr lang="nl-BE" dirty="0"/>
              <a:t> 3 </a:t>
            </a:r>
            <a:r>
              <a:rPr lang="nl-BE" dirty="0" err="1"/>
              <a:t>and</a:t>
            </a:r>
            <a:r>
              <a:rPr lang="nl-BE" dirty="0"/>
              <a:t> 4  are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applicable</a:t>
            </a:r>
            <a:endParaRPr lang="nl-BE" dirty="0"/>
          </a:p>
          <a:p>
            <a:r>
              <a:rPr lang="nl-BE" dirty="0"/>
              <a:t>Step 4: PS = {1,2,3,4}; S = {2,3,4}; t</a:t>
            </a:r>
            <a:r>
              <a:rPr lang="nl-BE" baseline="-25000" dirty="0"/>
              <a:t>2</a:t>
            </a:r>
            <a:r>
              <a:rPr lang="nl-BE" dirty="0"/>
              <a:t> = 4; t</a:t>
            </a:r>
            <a:r>
              <a:rPr lang="nl-BE" baseline="-25000" dirty="0"/>
              <a:t>3</a:t>
            </a:r>
            <a:r>
              <a:rPr lang="nl-BE" dirty="0"/>
              <a:t> = 5; </a:t>
            </a:r>
            <a:br>
              <a:rPr lang="nl-BE" dirty="0"/>
            </a:br>
            <a:r>
              <a:rPr lang="nl-BE" dirty="0"/>
              <a:t>t</a:t>
            </a:r>
            <a:r>
              <a:rPr lang="nl-BE" baseline="-25000" dirty="0"/>
              <a:t>4</a:t>
            </a:r>
            <a:r>
              <a:rPr lang="nl-BE" dirty="0"/>
              <a:t> = 2; C = {5,6,8}; 5 + 3 + 4 = 12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1; D(1) = {{2},{3},{4}}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={(4,2)},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14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{3},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={(4,3)},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={(2,4)},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13 (</a:t>
            </a:r>
            <a:r>
              <a:rPr lang="nl-BE" dirty="0" err="1">
                <a:sym typeface="Wingdings" panose="05000000000000000000" pitchFamily="2" charset="2"/>
              </a:rPr>
              <a:t>critical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sequence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lb</a:t>
            </a:r>
            <a:r>
              <a:rPr lang="nl-BE" dirty="0">
                <a:sym typeface="Wingdings" panose="05000000000000000000" pitchFamily="2" charset="2"/>
              </a:rPr>
              <a:t> = 15)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D(1) = {{2},{3}}</a:t>
            </a:r>
          </a:p>
          <a:p>
            <a:pPr marL="457200" lvl="1" indent="0">
              <a:buNone/>
            </a:pPr>
            <a:endParaRPr lang="nl-BE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034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15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634400" y="1690688"/>
            <a:ext cx="7920000" cy="4935859"/>
          </a:xfrm>
        </p:spPr>
        <p:txBody>
          <a:bodyPr>
            <a:normAutofit fontScale="85000" lnSpcReduction="20000"/>
          </a:bodyPr>
          <a:lstStyle/>
          <a:p>
            <a:r>
              <a:rPr lang="nl-BE" dirty="0"/>
              <a:t>Step 6: DS={}; H = H + {(2,4)}; t</a:t>
            </a:r>
            <a:r>
              <a:rPr lang="nl-BE" baseline="-25000" dirty="0"/>
              <a:t>4</a:t>
            </a:r>
            <a:r>
              <a:rPr lang="nl-BE" dirty="0"/>
              <a:t> = 9999; PS = {1,2,3}; </a:t>
            </a:r>
            <a:br>
              <a:rPr lang="nl-BE" dirty="0"/>
            </a:br>
            <a:r>
              <a:rPr lang="nl-BE" dirty="0"/>
              <a:t>S = {2,3}; C = {4,5,8}</a:t>
            </a:r>
          </a:p>
          <a:p>
            <a:r>
              <a:rPr lang="nl-BE" dirty="0"/>
              <a:t>Step 2: m = 4; S = {3}; C = {4,5,8};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{4,8}; </a:t>
            </a:r>
          </a:p>
          <a:p>
            <a:r>
              <a:rPr lang="nl-BE" dirty="0"/>
              <a:t>Step 4: PS = {1,2,3,4,8}; S = {3,4,8}; t</a:t>
            </a:r>
            <a:r>
              <a:rPr lang="nl-BE" baseline="-25000" dirty="0"/>
              <a:t>4</a:t>
            </a:r>
            <a:r>
              <a:rPr lang="nl-BE" dirty="0"/>
              <a:t> = 6; t</a:t>
            </a:r>
            <a:r>
              <a:rPr lang="nl-BE" baseline="-25000" dirty="0"/>
              <a:t>8</a:t>
            </a:r>
            <a:r>
              <a:rPr lang="nl-BE" dirty="0"/>
              <a:t> = 6; C = {5,6}; 3 + 4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5; S = {4,8}; C = {5,6};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{5}; </a:t>
            </a:r>
          </a:p>
          <a:p>
            <a:r>
              <a:rPr lang="nl-BE" dirty="0"/>
              <a:t>Step 4: PS = {1,2,3,4,5,8}; S = {4,5,8}; t</a:t>
            </a:r>
            <a:r>
              <a:rPr lang="nl-BE" baseline="-25000" dirty="0"/>
              <a:t>5</a:t>
            </a:r>
            <a:r>
              <a:rPr lang="nl-BE" dirty="0"/>
              <a:t> = 9; C = {6,7}; </a:t>
            </a:r>
            <a:br>
              <a:rPr lang="nl-BE" dirty="0"/>
            </a:br>
            <a:r>
              <a:rPr lang="nl-BE" dirty="0"/>
              <a:t>4 + 4 + 3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D(2) = {{4},{5},{8}}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={(8,4)},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{5},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={(4,5)},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16 (</a:t>
            </a:r>
            <a:r>
              <a:rPr lang="nl-BE" dirty="0" err="1">
                <a:sym typeface="Wingdings" panose="05000000000000000000" pitchFamily="2" charset="2"/>
              </a:rPr>
              <a:t>critical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sequence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lb</a:t>
            </a:r>
            <a:r>
              <a:rPr lang="nl-BE" dirty="0">
                <a:sym typeface="Wingdings" panose="05000000000000000000" pitchFamily="2" charset="2"/>
              </a:rPr>
              <a:t>!)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{8},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={(4,8)},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13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D(2) = {{4},{5}}</a:t>
            </a:r>
          </a:p>
        </p:txBody>
      </p:sp>
    </p:spTree>
    <p:extLst>
      <p:ext uri="{BB962C8B-B14F-4D97-AF65-F5344CB8AC3E}">
        <p14:creationId xmlns:p14="http://schemas.microsoft.com/office/powerpoint/2010/main" val="265100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16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84771" y="1690688"/>
            <a:ext cx="7920000" cy="4910989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{(4,8)}; t</a:t>
            </a:r>
            <a:r>
              <a:rPr lang="nl-BE" baseline="-25000" dirty="0"/>
              <a:t>8</a:t>
            </a:r>
            <a:r>
              <a:rPr lang="nl-BE" dirty="0"/>
              <a:t> = 9999; PS = {1,2,3,4,5}; </a:t>
            </a:r>
            <a:br>
              <a:rPr lang="nl-BE" dirty="0"/>
            </a:br>
            <a:r>
              <a:rPr lang="nl-BE" dirty="0"/>
              <a:t>S = {4,5}; C = {6,7,8}</a:t>
            </a:r>
          </a:p>
          <a:p>
            <a:r>
              <a:rPr lang="nl-BE" dirty="0"/>
              <a:t>Step 2: m = 6; S = {5}; C = {6,7,8};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{6,8}; </a:t>
            </a:r>
          </a:p>
          <a:p>
            <a:r>
              <a:rPr lang="nl-BE" dirty="0"/>
              <a:t>Step 4: PS = {1,2,3,4,5,6,8}; S = {5,6,8}; t</a:t>
            </a:r>
            <a:r>
              <a:rPr lang="nl-BE" baseline="-25000" dirty="0"/>
              <a:t>6</a:t>
            </a:r>
            <a:r>
              <a:rPr lang="nl-BE" dirty="0"/>
              <a:t> = 11; t</a:t>
            </a:r>
            <a:r>
              <a:rPr lang="nl-BE" baseline="-25000" dirty="0"/>
              <a:t>8</a:t>
            </a:r>
            <a:r>
              <a:rPr lang="nl-BE" dirty="0"/>
              <a:t> = 8; C = {7,9}; 4 + 3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8; S = {5,6};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{}; 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9; S = {6};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{7}; </a:t>
            </a:r>
          </a:p>
          <a:p>
            <a:r>
              <a:rPr lang="nl-BE" dirty="0"/>
              <a:t>Step 4: PS = {1,2,3,4,5,6,7,8}; S = {6,7}; t</a:t>
            </a:r>
            <a:r>
              <a:rPr lang="nl-BE" baseline="-25000" dirty="0"/>
              <a:t>7</a:t>
            </a:r>
            <a:r>
              <a:rPr lang="nl-BE" dirty="0"/>
              <a:t> = 13; C = {9}; </a:t>
            </a:r>
            <a:br>
              <a:rPr lang="nl-BE" dirty="0"/>
            </a:br>
            <a:r>
              <a:rPr lang="nl-BE" dirty="0"/>
              <a:t>3 + 5 = 8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11; S = {7};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4: PS = {1,2,3,4,5,6,7,8,9}; S = {7,9}; t</a:t>
            </a:r>
            <a:r>
              <a:rPr lang="nl-BE" baseline="-25000" dirty="0"/>
              <a:t>9</a:t>
            </a:r>
            <a:r>
              <a:rPr lang="nl-BE" dirty="0"/>
              <a:t> = 13; C = {10}; </a:t>
            </a:r>
            <a:br>
              <a:rPr lang="nl-BE" dirty="0"/>
            </a:br>
            <a:r>
              <a:rPr lang="nl-BE" dirty="0"/>
              <a:t>5 + 6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3; D(3) = {{7},{9}}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{7},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={(9,7)},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17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{9},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={(7,9)},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; D(3) = {{7}}</a:t>
            </a:r>
          </a:p>
        </p:txBody>
      </p:sp>
    </p:spTree>
    <p:extLst>
      <p:ext uri="{BB962C8B-B14F-4D97-AF65-F5344CB8AC3E}">
        <p14:creationId xmlns:p14="http://schemas.microsoft.com/office/powerpoint/2010/main" val="194959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50778" y="1690688"/>
            <a:ext cx="7920000" cy="4842622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{(7,9)}; t</a:t>
            </a:r>
            <a:r>
              <a:rPr lang="nl-BE" baseline="-25000" dirty="0"/>
              <a:t>9</a:t>
            </a:r>
            <a:r>
              <a:rPr lang="nl-BE" dirty="0"/>
              <a:t> = 9999; PS = {1,2,3,4,5,6,7,8}; S = {7}; C = {9}</a:t>
            </a:r>
          </a:p>
          <a:p>
            <a:r>
              <a:rPr lang="nl-BE" dirty="0"/>
              <a:t>Step 2: m = 13; S = {};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3: Act. 9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{1,2,3,4,5,6,7,8,9}; S = {9}; t</a:t>
            </a:r>
            <a:r>
              <a:rPr lang="nl-BE" baseline="-25000" dirty="0"/>
              <a:t>9</a:t>
            </a:r>
            <a:r>
              <a:rPr lang="nl-BE" dirty="0"/>
              <a:t> = 15; C = {10}; </a:t>
            </a:r>
          </a:p>
          <a:p>
            <a:r>
              <a:rPr lang="nl-BE" dirty="0"/>
              <a:t>Step 2: m = 15; S = {}; C = {10};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{10}; </a:t>
            </a:r>
          </a:p>
          <a:p>
            <a:r>
              <a:rPr lang="nl-BE" dirty="0"/>
              <a:t>Step 3: Act. 10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{1,2,3,4,5,6,7,8,9,10}; S = {10}; t</a:t>
            </a:r>
            <a:r>
              <a:rPr lang="nl-BE" baseline="-25000" dirty="0"/>
              <a:t>10</a:t>
            </a:r>
            <a:r>
              <a:rPr lang="nl-BE" dirty="0"/>
              <a:t> = 15; The dummy end </a:t>
            </a:r>
            <a:r>
              <a:rPr lang="nl-BE" dirty="0" err="1"/>
              <a:t>activity</a:t>
            </a:r>
            <a:r>
              <a:rPr lang="nl-BE" dirty="0"/>
              <a:t> is </a:t>
            </a:r>
            <a:r>
              <a:rPr lang="nl-BE" dirty="0" err="1"/>
              <a:t>finished</a:t>
            </a:r>
            <a:r>
              <a:rPr lang="nl-BE" dirty="0"/>
              <a:t>, </a:t>
            </a:r>
            <a:r>
              <a:rPr lang="nl-BE" dirty="0" err="1"/>
              <a:t>thus</a:t>
            </a:r>
            <a:r>
              <a:rPr lang="nl-BE" dirty="0"/>
              <a:t> the </a:t>
            </a:r>
            <a:r>
              <a:rPr lang="nl-BE" dirty="0" err="1"/>
              <a:t>schedule</a:t>
            </a:r>
            <a:r>
              <a:rPr lang="nl-BE" dirty="0"/>
              <a:t> is complete </a:t>
            </a:r>
            <a:r>
              <a:rPr lang="nl-BE" dirty="0" err="1"/>
              <a:t>with</a:t>
            </a:r>
            <a:r>
              <a:rPr lang="nl-BE" dirty="0"/>
              <a:t> a </a:t>
            </a:r>
            <a:r>
              <a:rPr lang="nl-BE" dirty="0" err="1"/>
              <a:t>length</a:t>
            </a:r>
            <a:r>
              <a:rPr lang="nl-BE" dirty="0"/>
              <a:t> of 15.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(7,9): the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{7}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is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(4,8):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(2,4): select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{2} as </a:t>
            </a:r>
            <a:r>
              <a:rPr lang="nl-BE" dirty="0" err="1"/>
              <a:t>it</a:t>
            </a:r>
            <a:r>
              <a:rPr lang="nl-BE" dirty="0"/>
              <a:t> has a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14.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94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18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84771" y="1690688"/>
            <a:ext cx="7920000" cy="4799893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{(4,2)}; t</a:t>
            </a:r>
            <a:r>
              <a:rPr lang="nl-BE" baseline="-25000" dirty="0"/>
              <a:t>2</a:t>
            </a:r>
            <a:r>
              <a:rPr lang="nl-BE" dirty="0"/>
              <a:t> = 9999; PS = {1,3,4}; S = {3,4}; C = {2,6}</a:t>
            </a:r>
          </a:p>
          <a:p>
            <a:r>
              <a:rPr lang="nl-BE" dirty="0"/>
              <a:t>Step 2: m = 2; S = {3}; C = {2,6};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{2,6}; </a:t>
            </a:r>
          </a:p>
          <a:p>
            <a:r>
              <a:rPr lang="nl-BE" dirty="0"/>
              <a:t>Step 4: PS = {1,2,3,4,6}; S = {2,3,6}; t</a:t>
            </a:r>
            <a:r>
              <a:rPr lang="nl-BE" baseline="-25000" dirty="0"/>
              <a:t>2</a:t>
            </a:r>
            <a:r>
              <a:rPr lang="nl-BE" dirty="0"/>
              <a:t> = 6; t</a:t>
            </a:r>
            <a:r>
              <a:rPr lang="nl-BE" baseline="-25000" dirty="0"/>
              <a:t>6</a:t>
            </a:r>
            <a:r>
              <a:rPr lang="nl-BE" dirty="0"/>
              <a:t> = 7; C = {5,8,9}; </a:t>
            </a:r>
            <a:br>
              <a:rPr lang="nl-BE" dirty="0"/>
            </a:br>
            <a:r>
              <a:rPr lang="nl-BE" dirty="0"/>
              <a:t>5 + 3 + 3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D(1) = {{2},{3},{6}}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={(3,2)},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17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{3},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={(2,3)},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19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{6},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={(3,6)},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14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D(2) = {{2},{3}}</a:t>
            </a:r>
          </a:p>
          <a:p>
            <a:r>
              <a:rPr lang="nl-BE" dirty="0"/>
              <a:t>Step 6: DS={}; H = H + {(3,6)}; t</a:t>
            </a:r>
            <a:r>
              <a:rPr lang="nl-BE" baseline="-25000" dirty="0"/>
              <a:t>6</a:t>
            </a:r>
            <a:r>
              <a:rPr lang="nl-BE" dirty="0"/>
              <a:t> = 9999; PS = {1,2,3,4}; S = {2,3}; C = {5,6,8}</a:t>
            </a:r>
          </a:p>
          <a:p>
            <a:r>
              <a:rPr lang="nl-BE" dirty="0"/>
              <a:t>Step 2: m = 5; S = {2}; C = {5,6,8};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{6}; </a:t>
            </a:r>
          </a:p>
          <a:p>
            <a:r>
              <a:rPr lang="nl-BE" dirty="0"/>
              <a:t>Step 4: PS = {1,2,3,4,6}; S = {2,6}; t</a:t>
            </a:r>
            <a:r>
              <a:rPr lang="nl-BE" baseline="-25000" dirty="0"/>
              <a:t>6</a:t>
            </a:r>
            <a:r>
              <a:rPr lang="nl-BE" dirty="0"/>
              <a:t> = 10; C = {5,8,9}; </a:t>
            </a:r>
            <a:br>
              <a:rPr lang="nl-BE" dirty="0"/>
            </a:br>
            <a:r>
              <a:rPr lang="nl-BE" dirty="0"/>
              <a:t>5 + 3 = 8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nl-BE" dirty="0"/>
              <a:t>Step 2: m = 6; S = {6}; C = {5,8,9};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{5,8}; </a:t>
            </a:r>
          </a:p>
        </p:txBody>
      </p:sp>
    </p:spTree>
    <p:extLst>
      <p:ext uri="{BB962C8B-B14F-4D97-AF65-F5344CB8AC3E}">
        <p14:creationId xmlns:p14="http://schemas.microsoft.com/office/powerpoint/2010/main" val="241849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52509" y="1690688"/>
            <a:ext cx="7920000" cy="4525963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4: PS = {1,2,3,4,5,6,8}; S = {5,6,8}; t</a:t>
            </a:r>
            <a:r>
              <a:rPr lang="nl-BE" baseline="-25000" dirty="0"/>
              <a:t>5</a:t>
            </a:r>
            <a:r>
              <a:rPr lang="nl-BE" dirty="0"/>
              <a:t> = 10; t</a:t>
            </a:r>
            <a:r>
              <a:rPr lang="nl-BE" baseline="-25000" dirty="0"/>
              <a:t>8</a:t>
            </a:r>
            <a:r>
              <a:rPr lang="nl-BE" dirty="0"/>
              <a:t> = 8; </a:t>
            </a:r>
            <a:br>
              <a:rPr lang="nl-BE" dirty="0"/>
            </a:br>
            <a:r>
              <a:rPr lang="nl-BE" dirty="0"/>
              <a:t>C = {5,8,9}; 4 + 3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nl-BE" dirty="0"/>
              <a:t>Step 2: m = 8; S = {5,6};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{}; </a:t>
            </a:r>
          </a:p>
          <a:p>
            <a:r>
              <a:rPr lang="nl-BE" dirty="0"/>
              <a:t>Step 2: m = 10; S = {};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{7,9}; </a:t>
            </a:r>
          </a:p>
          <a:p>
            <a:r>
              <a:rPr lang="nl-BE" dirty="0"/>
              <a:t>Step 3: Act. 7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</a:t>
            </a:r>
            <a:br>
              <a:rPr lang="nl-BE" dirty="0"/>
            </a:br>
            <a:r>
              <a:rPr lang="nl-BE" dirty="0"/>
              <a:t>PS = {1,2,3,4,5,6,7,8}; S = {7}; t</a:t>
            </a:r>
            <a:r>
              <a:rPr lang="nl-BE" baseline="-25000" dirty="0"/>
              <a:t>7</a:t>
            </a:r>
            <a:r>
              <a:rPr lang="nl-BE" dirty="0"/>
              <a:t> = 14;</a:t>
            </a:r>
          </a:p>
          <a:p>
            <a:r>
              <a:rPr lang="nl-BE" dirty="0"/>
              <a:t>Step 2: m = 14; S = {};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3: Act. 9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{1,2,3,4,5,6,7,8,9}; S = {9}; t</a:t>
            </a:r>
            <a:r>
              <a:rPr lang="nl-BE" baseline="-25000" dirty="0"/>
              <a:t>7</a:t>
            </a:r>
            <a:r>
              <a:rPr lang="nl-BE" dirty="0"/>
              <a:t> = 16; </a:t>
            </a:r>
            <a:r>
              <a:rPr lang="nl-BE" dirty="0" err="1"/>
              <a:t>This</a:t>
            </a:r>
            <a:r>
              <a:rPr lang="nl-BE" dirty="0"/>
              <a:t> is </a:t>
            </a:r>
            <a:r>
              <a:rPr lang="nl-BE" dirty="0" err="1"/>
              <a:t>beyond</a:t>
            </a:r>
            <a:r>
              <a:rPr lang="nl-BE" dirty="0"/>
              <a:t> the </a:t>
            </a:r>
            <a:r>
              <a:rPr lang="nl-BE" dirty="0" err="1"/>
              <a:t>upper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15, </a:t>
            </a:r>
            <a:r>
              <a:rPr lang="nl-BE" dirty="0" err="1"/>
              <a:t>so</a:t>
            </a:r>
            <a:r>
              <a:rPr lang="nl-BE" dirty="0"/>
              <a:t> backtrack.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(3,6):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(4,2):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76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3296</Words>
  <Application>Microsoft Office PowerPoint</Application>
  <PresentationFormat>Widescreen</PresentationFormat>
  <Paragraphs>644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Vergelijking</vt:lpstr>
      <vt:lpstr>Solutions Homework 1</vt:lpstr>
      <vt:lpstr>Exercise 1: AoN representation</vt:lpstr>
      <vt:lpstr>AoN: Time analysis</vt:lpstr>
      <vt:lpstr>AoA representation 1</vt:lpstr>
      <vt:lpstr>AoA 1: Time analysis</vt:lpstr>
      <vt:lpstr>AoA representation 2</vt:lpstr>
      <vt:lpstr>AoA 2: Time analysis</vt:lpstr>
      <vt:lpstr>Exercise 2</vt:lpstr>
      <vt:lpstr>ILP model</vt:lpstr>
      <vt:lpstr>ILP model</vt:lpstr>
      <vt:lpstr>ILP model</vt:lpstr>
      <vt:lpstr>Exercise 3</vt:lpstr>
      <vt:lpstr>Exercise 4</vt:lpstr>
      <vt:lpstr>Exercise 4</vt:lpstr>
      <vt:lpstr>Exercise 4</vt:lpstr>
      <vt:lpstr>Exercise 4</vt:lpstr>
      <vt:lpstr>Exercise 4</vt:lpstr>
      <vt:lpstr>Exercise 4</vt:lpstr>
      <vt:lpstr>Exercise 4</vt:lpstr>
    </vt:vector>
  </TitlesOfParts>
  <Company>KU Leuven FEB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DOR18A: Project management and scheduling</dc:title>
  <dc:creator>Erik Demeulemeester</dc:creator>
  <cp:lastModifiedBy>Erik Demeulemeester</cp:lastModifiedBy>
  <cp:revision>14</cp:revision>
  <dcterms:created xsi:type="dcterms:W3CDTF">2017-09-06T14:54:00Z</dcterms:created>
  <dcterms:modified xsi:type="dcterms:W3CDTF">2022-11-17T07:17:41Z</dcterms:modified>
</cp:coreProperties>
</file>